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1" r:id="rId1"/>
  </p:sldMasterIdLst>
  <p:sldIdLst>
    <p:sldId id="256" r:id="rId2"/>
    <p:sldId id="305" r:id="rId3"/>
    <p:sldId id="257" r:id="rId4"/>
    <p:sldId id="304" r:id="rId5"/>
    <p:sldId id="276" r:id="rId6"/>
    <p:sldId id="274" r:id="rId7"/>
    <p:sldId id="295" r:id="rId8"/>
    <p:sldId id="261" r:id="rId9"/>
    <p:sldId id="260" r:id="rId10"/>
    <p:sldId id="278" r:id="rId11"/>
    <p:sldId id="259" r:id="rId12"/>
    <p:sldId id="296" r:id="rId13"/>
    <p:sldId id="289" r:id="rId14"/>
    <p:sldId id="277" r:id="rId15"/>
    <p:sldId id="280" r:id="rId16"/>
    <p:sldId id="282" r:id="rId17"/>
    <p:sldId id="281" r:id="rId18"/>
    <p:sldId id="291" r:id="rId19"/>
    <p:sldId id="292" r:id="rId20"/>
    <p:sldId id="283" r:id="rId21"/>
    <p:sldId id="302" r:id="rId22"/>
    <p:sldId id="303" r:id="rId23"/>
    <p:sldId id="297" r:id="rId24"/>
    <p:sldId id="284" r:id="rId25"/>
    <p:sldId id="293" r:id="rId26"/>
    <p:sldId id="285" r:id="rId27"/>
    <p:sldId id="298" r:id="rId28"/>
    <p:sldId id="290" r:id="rId29"/>
    <p:sldId id="299" r:id="rId30"/>
    <p:sldId id="258" r:id="rId31"/>
    <p:sldId id="300" r:id="rId32"/>
    <p:sldId id="288" r:id="rId33"/>
    <p:sldId id="286" r:id="rId34"/>
    <p:sldId id="306" r:id="rId35"/>
    <p:sldId id="307" r:id="rId36"/>
    <p:sldId id="308" r:id="rId37"/>
    <p:sldId id="269" r:id="rId38"/>
    <p:sldId id="311" r:id="rId39"/>
    <p:sldId id="310" r:id="rId40"/>
    <p:sldId id="309" r:id="rId41"/>
    <p:sldId id="294"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109" d="100"/>
          <a:sy n="109"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581C26-765D-4F84-B2A7-C40A4DBEACC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6BAA5733-F61E-47BB-9097-6E3287B471BB}">
      <dgm:prSet phldrT="[Text]"/>
      <dgm:spPr/>
      <dgm:t>
        <a:bodyPr/>
        <a:lstStyle/>
        <a:p>
          <a:r>
            <a:rPr lang="en-US" dirty="0"/>
            <a:t>4CE</a:t>
          </a:r>
        </a:p>
      </dgm:t>
    </dgm:pt>
    <dgm:pt modelId="{4FC5D9F2-1FFE-418B-A0EF-50FC0E927EDB}" type="parTrans" cxnId="{34F310F1-4F41-4EE2-9071-CF00EAA0886A}">
      <dgm:prSet/>
      <dgm:spPr/>
      <dgm:t>
        <a:bodyPr/>
        <a:lstStyle/>
        <a:p>
          <a:endParaRPr lang="en-US"/>
        </a:p>
      </dgm:t>
    </dgm:pt>
    <dgm:pt modelId="{C6739D30-4469-4796-B032-529A78552A60}" type="sibTrans" cxnId="{34F310F1-4F41-4EE2-9071-CF00EAA0886A}">
      <dgm:prSet/>
      <dgm:spPr/>
      <dgm:t>
        <a:bodyPr/>
        <a:lstStyle/>
        <a:p>
          <a:endParaRPr lang="en-US"/>
        </a:p>
      </dgm:t>
    </dgm:pt>
    <dgm:pt modelId="{E964574A-B676-4A86-AD66-1660333B4558}">
      <dgm:prSet phldrT="[Text]"/>
      <dgm:spPr/>
      <dgm:t>
        <a:bodyPr/>
        <a:lstStyle/>
        <a:p>
          <a:r>
            <a:rPr lang="en-US" dirty="0"/>
            <a:t>Palestine was ruled by the Romans. Thereafter, the Byzantines conquered this Holy City. At that time, it was known as ‘Ilya.</a:t>
          </a:r>
        </a:p>
      </dgm:t>
    </dgm:pt>
    <dgm:pt modelId="{935F00B1-B15B-449C-92B8-2E3B4DF1B566}" type="parTrans" cxnId="{4685F0A4-FE3C-41F9-874B-947B2B6CDBCF}">
      <dgm:prSet/>
      <dgm:spPr/>
      <dgm:t>
        <a:bodyPr/>
        <a:lstStyle/>
        <a:p>
          <a:endParaRPr lang="en-US"/>
        </a:p>
      </dgm:t>
    </dgm:pt>
    <dgm:pt modelId="{2E9FFDB4-799C-4DFE-891F-48A1390E8CD3}" type="sibTrans" cxnId="{4685F0A4-FE3C-41F9-874B-947B2B6CDBCF}">
      <dgm:prSet/>
      <dgm:spPr/>
      <dgm:t>
        <a:bodyPr/>
        <a:lstStyle/>
        <a:p>
          <a:endParaRPr lang="en-US"/>
        </a:p>
      </dgm:t>
    </dgm:pt>
    <dgm:pt modelId="{7B78A006-A1CC-47EE-B314-B1AF911C88D2}">
      <dgm:prSet phldrT="[Text]"/>
      <dgm:spPr/>
      <dgm:t>
        <a:bodyPr/>
        <a:lstStyle/>
        <a:p>
          <a:r>
            <a:rPr lang="en-US" dirty="0"/>
            <a:t>16AH</a:t>
          </a:r>
        </a:p>
      </dgm:t>
    </dgm:pt>
    <dgm:pt modelId="{D02161B3-20AE-43E7-865A-A8A0D1C0CC8A}" type="parTrans" cxnId="{C929BBD8-5101-4D25-9A4D-8F70F72D010E}">
      <dgm:prSet/>
      <dgm:spPr/>
      <dgm:t>
        <a:bodyPr/>
        <a:lstStyle/>
        <a:p>
          <a:endParaRPr lang="en-US"/>
        </a:p>
      </dgm:t>
    </dgm:pt>
    <dgm:pt modelId="{EC54F540-C75E-4C9A-A5E7-0E0C433620C5}" type="sibTrans" cxnId="{C929BBD8-5101-4D25-9A4D-8F70F72D010E}">
      <dgm:prSet/>
      <dgm:spPr/>
      <dgm:t>
        <a:bodyPr/>
        <a:lstStyle/>
        <a:p>
          <a:endParaRPr lang="en-US"/>
        </a:p>
      </dgm:t>
    </dgm:pt>
    <dgm:pt modelId="{B4F32267-F5ED-43DC-AEA2-3040E2D6AF60}">
      <dgm:prSet phldrT="[Text]"/>
      <dgm:spPr/>
      <dgm:t>
        <a:bodyPr/>
        <a:lstStyle/>
        <a:p>
          <a:r>
            <a:rPr lang="en-US" dirty="0"/>
            <a:t>Jerusalem came in the hands of the Muslims under Umar RA</a:t>
          </a:r>
        </a:p>
      </dgm:t>
    </dgm:pt>
    <dgm:pt modelId="{9990C104-D884-4FBA-9C68-D6342C6CF57D}" type="parTrans" cxnId="{BA5C53EB-CD35-4B6C-804D-97DECFFD7298}">
      <dgm:prSet/>
      <dgm:spPr/>
      <dgm:t>
        <a:bodyPr/>
        <a:lstStyle/>
        <a:p>
          <a:endParaRPr lang="en-US"/>
        </a:p>
      </dgm:t>
    </dgm:pt>
    <dgm:pt modelId="{5CD44550-B72E-4617-BC13-12AE4128DB58}" type="sibTrans" cxnId="{BA5C53EB-CD35-4B6C-804D-97DECFFD7298}">
      <dgm:prSet/>
      <dgm:spPr/>
      <dgm:t>
        <a:bodyPr/>
        <a:lstStyle/>
        <a:p>
          <a:endParaRPr lang="en-US"/>
        </a:p>
      </dgm:t>
    </dgm:pt>
    <dgm:pt modelId="{80F35523-36E0-4796-B5F5-110EF74B18C3}">
      <dgm:prSet phldrT="[Text]"/>
      <dgm:spPr/>
      <dgm:t>
        <a:bodyPr/>
        <a:lstStyle/>
        <a:p>
          <a:r>
            <a:rPr lang="en-US" dirty="0"/>
            <a:t>For nearly 500 years Jerusalem remained in the hands of the Muslims.</a:t>
          </a:r>
        </a:p>
      </dgm:t>
    </dgm:pt>
    <dgm:pt modelId="{A3498CAF-3942-4E76-B958-68BF6F134E5A}" type="parTrans" cxnId="{A4FA4BC3-F924-455E-8414-0354B99FCEC1}">
      <dgm:prSet/>
      <dgm:spPr/>
      <dgm:t>
        <a:bodyPr/>
        <a:lstStyle/>
        <a:p>
          <a:endParaRPr lang="en-US"/>
        </a:p>
      </dgm:t>
    </dgm:pt>
    <dgm:pt modelId="{A9482F74-452F-4B30-8F06-B3ABAA721759}" type="sibTrans" cxnId="{A4FA4BC3-F924-455E-8414-0354B99FCEC1}">
      <dgm:prSet/>
      <dgm:spPr/>
      <dgm:t>
        <a:bodyPr/>
        <a:lstStyle/>
        <a:p>
          <a:endParaRPr lang="en-US"/>
        </a:p>
      </dgm:t>
    </dgm:pt>
    <dgm:pt modelId="{3EFDB06A-1599-4CE0-83D1-EBD4EB4B0039}">
      <dgm:prSet phldrT="[Text]"/>
      <dgm:spPr/>
      <dgm:t>
        <a:bodyPr/>
        <a:lstStyle/>
        <a:p>
          <a:r>
            <a:rPr lang="en-US" dirty="0"/>
            <a:t>1095</a:t>
          </a:r>
        </a:p>
      </dgm:t>
    </dgm:pt>
    <dgm:pt modelId="{62E3981A-D4F8-4E34-AB05-B5A0F898EDB5}" type="parTrans" cxnId="{D709DCEB-7CBE-46C5-A037-45514C81751E}">
      <dgm:prSet/>
      <dgm:spPr/>
      <dgm:t>
        <a:bodyPr/>
        <a:lstStyle/>
        <a:p>
          <a:endParaRPr lang="en-US"/>
        </a:p>
      </dgm:t>
    </dgm:pt>
    <dgm:pt modelId="{986E9B6A-8A7F-46B5-AD81-46A2202BC4FF}" type="sibTrans" cxnId="{D709DCEB-7CBE-46C5-A037-45514C81751E}">
      <dgm:prSet/>
      <dgm:spPr/>
      <dgm:t>
        <a:bodyPr/>
        <a:lstStyle/>
        <a:p>
          <a:endParaRPr lang="en-US"/>
        </a:p>
      </dgm:t>
    </dgm:pt>
    <dgm:pt modelId="{80B8EBB7-ABE0-4995-8306-0EE3A147D757}">
      <dgm:prSet phldrT="[Text]"/>
      <dgm:spPr/>
      <dgm:t>
        <a:bodyPr/>
        <a:lstStyle/>
        <a:p>
          <a:r>
            <a:rPr lang="en-US" dirty="0"/>
            <a:t>Crusaders started their Holy War in 1095. In 1099 they managed to enter Jerusalem.</a:t>
          </a:r>
        </a:p>
      </dgm:t>
    </dgm:pt>
    <dgm:pt modelId="{47F4210D-E927-49DD-A4C9-E9D1DC62AE1C}" type="parTrans" cxnId="{9B4558B7-4730-426D-AE2A-87B303CCAA97}">
      <dgm:prSet/>
      <dgm:spPr/>
      <dgm:t>
        <a:bodyPr/>
        <a:lstStyle/>
        <a:p>
          <a:endParaRPr lang="en-US"/>
        </a:p>
      </dgm:t>
    </dgm:pt>
    <dgm:pt modelId="{4F9D0097-70E2-4ECC-9FA8-4282D5E49665}" type="sibTrans" cxnId="{9B4558B7-4730-426D-AE2A-87B303CCAA97}">
      <dgm:prSet/>
      <dgm:spPr/>
      <dgm:t>
        <a:bodyPr/>
        <a:lstStyle/>
        <a:p>
          <a:endParaRPr lang="en-US"/>
        </a:p>
      </dgm:t>
    </dgm:pt>
    <dgm:pt modelId="{7AFC80C8-5DB9-4066-91DC-9C18ABB9AB0F}">
      <dgm:prSet phldrT="[Text]"/>
      <dgm:spPr/>
      <dgm:t>
        <a:bodyPr/>
        <a:lstStyle/>
        <a:p>
          <a:r>
            <a:rPr lang="en-US" dirty="0"/>
            <a:t> Upon entering thousands were killed. The City stayed in the hands of the Christians for approximately 90 years.</a:t>
          </a:r>
        </a:p>
      </dgm:t>
    </dgm:pt>
    <dgm:pt modelId="{CFBE6C57-2726-4C46-9A29-1349A25651BD}" type="parTrans" cxnId="{8398B074-5459-46DA-930C-F82CB8AD02C7}">
      <dgm:prSet/>
      <dgm:spPr/>
      <dgm:t>
        <a:bodyPr/>
        <a:lstStyle/>
        <a:p>
          <a:endParaRPr lang="en-US"/>
        </a:p>
      </dgm:t>
    </dgm:pt>
    <dgm:pt modelId="{CD6EEF46-CA30-4B4D-93BA-F82BACEC18FC}" type="sibTrans" cxnId="{8398B074-5459-46DA-930C-F82CB8AD02C7}">
      <dgm:prSet/>
      <dgm:spPr/>
      <dgm:t>
        <a:bodyPr/>
        <a:lstStyle/>
        <a:p>
          <a:endParaRPr lang="en-US"/>
        </a:p>
      </dgm:t>
    </dgm:pt>
    <dgm:pt modelId="{905CE1FC-759C-4436-8514-E18932ACD4CA}" type="pres">
      <dgm:prSet presAssocID="{16581C26-765D-4F84-B2A7-C40A4DBEACCD}" presName="linearFlow" presStyleCnt="0">
        <dgm:presLayoutVars>
          <dgm:dir/>
          <dgm:animLvl val="lvl"/>
          <dgm:resizeHandles val="exact"/>
        </dgm:presLayoutVars>
      </dgm:prSet>
      <dgm:spPr/>
    </dgm:pt>
    <dgm:pt modelId="{F2BF39B6-9BE0-484E-9B84-B0F2D60D8378}" type="pres">
      <dgm:prSet presAssocID="{6BAA5733-F61E-47BB-9097-6E3287B471BB}" presName="composite" presStyleCnt="0"/>
      <dgm:spPr/>
    </dgm:pt>
    <dgm:pt modelId="{826E1449-80FC-4572-8B2C-3496AAD059DA}" type="pres">
      <dgm:prSet presAssocID="{6BAA5733-F61E-47BB-9097-6E3287B471BB}" presName="parentText" presStyleLbl="alignNode1" presStyleIdx="0" presStyleCnt="3">
        <dgm:presLayoutVars>
          <dgm:chMax val="1"/>
          <dgm:bulletEnabled val="1"/>
        </dgm:presLayoutVars>
      </dgm:prSet>
      <dgm:spPr/>
    </dgm:pt>
    <dgm:pt modelId="{3900487A-9D25-49A4-AA96-D644DE5FB954}" type="pres">
      <dgm:prSet presAssocID="{6BAA5733-F61E-47BB-9097-6E3287B471BB}" presName="descendantText" presStyleLbl="alignAcc1" presStyleIdx="0" presStyleCnt="3">
        <dgm:presLayoutVars>
          <dgm:bulletEnabled val="1"/>
        </dgm:presLayoutVars>
      </dgm:prSet>
      <dgm:spPr/>
    </dgm:pt>
    <dgm:pt modelId="{06C52051-1EB7-478F-BE46-6C50C1C9D862}" type="pres">
      <dgm:prSet presAssocID="{C6739D30-4469-4796-B032-529A78552A60}" presName="sp" presStyleCnt="0"/>
      <dgm:spPr/>
    </dgm:pt>
    <dgm:pt modelId="{262A0E14-A2A6-4E94-9D7E-028B59A5C044}" type="pres">
      <dgm:prSet presAssocID="{7B78A006-A1CC-47EE-B314-B1AF911C88D2}" presName="composite" presStyleCnt="0"/>
      <dgm:spPr/>
    </dgm:pt>
    <dgm:pt modelId="{9507C255-7B32-4694-8F7A-2B44EAF45876}" type="pres">
      <dgm:prSet presAssocID="{7B78A006-A1CC-47EE-B314-B1AF911C88D2}" presName="parentText" presStyleLbl="alignNode1" presStyleIdx="1" presStyleCnt="3">
        <dgm:presLayoutVars>
          <dgm:chMax val="1"/>
          <dgm:bulletEnabled val="1"/>
        </dgm:presLayoutVars>
      </dgm:prSet>
      <dgm:spPr/>
    </dgm:pt>
    <dgm:pt modelId="{DF880BAA-D611-4959-905F-AF684C644B2D}" type="pres">
      <dgm:prSet presAssocID="{7B78A006-A1CC-47EE-B314-B1AF911C88D2}" presName="descendantText" presStyleLbl="alignAcc1" presStyleIdx="1" presStyleCnt="3">
        <dgm:presLayoutVars>
          <dgm:bulletEnabled val="1"/>
        </dgm:presLayoutVars>
      </dgm:prSet>
      <dgm:spPr/>
    </dgm:pt>
    <dgm:pt modelId="{4B55CF22-BE81-4319-9B8E-F87FF9CF6C89}" type="pres">
      <dgm:prSet presAssocID="{EC54F540-C75E-4C9A-A5E7-0E0C433620C5}" presName="sp" presStyleCnt="0"/>
      <dgm:spPr/>
    </dgm:pt>
    <dgm:pt modelId="{FEE59592-646E-45DC-AB77-D07E0A809AD2}" type="pres">
      <dgm:prSet presAssocID="{3EFDB06A-1599-4CE0-83D1-EBD4EB4B0039}" presName="composite" presStyleCnt="0"/>
      <dgm:spPr/>
    </dgm:pt>
    <dgm:pt modelId="{F2AE489B-C306-4E30-B1E6-D124B945785E}" type="pres">
      <dgm:prSet presAssocID="{3EFDB06A-1599-4CE0-83D1-EBD4EB4B0039}" presName="parentText" presStyleLbl="alignNode1" presStyleIdx="2" presStyleCnt="3" custLinFactNeighborX="0" custLinFactNeighborY="1267">
        <dgm:presLayoutVars>
          <dgm:chMax val="1"/>
          <dgm:bulletEnabled val="1"/>
        </dgm:presLayoutVars>
      </dgm:prSet>
      <dgm:spPr/>
    </dgm:pt>
    <dgm:pt modelId="{7C4E17AB-A347-4BD4-89A3-D7B89C04528E}" type="pres">
      <dgm:prSet presAssocID="{3EFDB06A-1599-4CE0-83D1-EBD4EB4B0039}" presName="descendantText" presStyleLbl="alignAcc1" presStyleIdx="2" presStyleCnt="3">
        <dgm:presLayoutVars>
          <dgm:bulletEnabled val="1"/>
        </dgm:presLayoutVars>
      </dgm:prSet>
      <dgm:spPr/>
    </dgm:pt>
  </dgm:ptLst>
  <dgm:cxnLst>
    <dgm:cxn modelId="{EECD5714-64AA-41F4-A8CB-A169616019FB}" type="presOf" srcId="{80B8EBB7-ABE0-4995-8306-0EE3A147D757}" destId="{7C4E17AB-A347-4BD4-89A3-D7B89C04528E}" srcOrd="0" destOrd="0" presId="urn:microsoft.com/office/officeart/2005/8/layout/chevron2"/>
    <dgm:cxn modelId="{560AE15E-05A3-4DEA-B295-95C68E7F2C89}" type="presOf" srcId="{80F35523-36E0-4796-B5F5-110EF74B18C3}" destId="{DF880BAA-D611-4959-905F-AF684C644B2D}" srcOrd="0" destOrd="1" presId="urn:microsoft.com/office/officeart/2005/8/layout/chevron2"/>
    <dgm:cxn modelId="{78E22C4A-6055-4E87-B702-ABEF5C6B4F81}" type="presOf" srcId="{E964574A-B676-4A86-AD66-1660333B4558}" destId="{3900487A-9D25-49A4-AA96-D644DE5FB954}" srcOrd="0" destOrd="0" presId="urn:microsoft.com/office/officeart/2005/8/layout/chevron2"/>
    <dgm:cxn modelId="{C8D1084D-5443-4E87-86A2-B86572827F68}" type="presOf" srcId="{3EFDB06A-1599-4CE0-83D1-EBD4EB4B0039}" destId="{F2AE489B-C306-4E30-B1E6-D124B945785E}" srcOrd="0" destOrd="0" presId="urn:microsoft.com/office/officeart/2005/8/layout/chevron2"/>
    <dgm:cxn modelId="{8398B074-5459-46DA-930C-F82CB8AD02C7}" srcId="{3EFDB06A-1599-4CE0-83D1-EBD4EB4B0039}" destId="{7AFC80C8-5DB9-4066-91DC-9C18ABB9AB0F}" srcOrd="1" destOrd="0" parTransId="{CFBE6C57-2726-4C46-9A29-1349A25651BD}" sibTransId="{CD6EEF46-CA30-4B4D-93BA-F82BACEC18FC}"/>
    <dgm:cxn modelId="{A40D6075-2BE8-4ACA-AD4D-6E0EDD1173F1}" type="presOf" srcId="{7AFC80C8-5DB9-4066-91DC-9C18ABB9AB0F}" destId="{7C4E17AB-A347-4BD4-89A3-D7B89C04528E}" srcOrd="0" destOrd="1" presId="urn:microsoft.com/office/officeart/2005/8/layout/chevron2"/>
    <dgm:cxn modelId="{5C835B7D-D707-4598-BACF-4280D63F6039}" type="presOf" srcId="{6BAA5733-F61E-47BB-9097-6E3287B471BB}" destId="{826E1449-80FC-4572-8B2C-3496AAD059DA}" srcOrd="0" destOrd="0" presId="urn:microsoft.com/office/officeart/2005/8/layout/chevron2"/>
    <dgm:cxn modelId="{E1064784-CF2B-40E1-B43F-995927DDB9F9}" type="presOf" srcId="{7B78A006-A1CC-47EE-B314-B1AF911C88D2}" destId="{9507C255-7B32-4694-8F7A-2B44EAF45876}" srcOrd="0" destOrd="0" presId="urn:microsoft.com/office/officeart/2005/8/layout/chevron2"/>
    <dgm:cxn modelId="{4685F0A4-FE3C-41F9-874B-947B2B6CDBCF}" srcId="{6BAA5733-F61E-47BB-9097-6E3287B471BB}" destId="{E964574A-B676-4A86-AD66-1660333B4558}" srcOrd="0" destOrd="0" parTransId="{935F00B1-B15B-449C-92B8-2E3B4DF1B566}" sibTransId="{2E9FFDB4-799C-4DFE-891F-48A1390E8CD3}"/>
    <dgm:cxn modelId="{9B4558B7-4730-426D-AE2A-87B303CCAA97}" srcId="{3EFDB06A-1599-4CE0-83D1-EBD4EB4B0039}" destId="{80B8EBB7-ABE0-4995-8306-0EE3A147D757}" srcOrd="0" destOrd="0" parTransId="{47F4210D-E927-49DD-A4C9-E9D1DC62AE1C}" sibTransId="{4F9D0097-70E2-4ECC-9FA8-4282D5E49665}"/>
    <dgm:cxn modelId="{30E2A8B8-24A3-45EB-AF5C-3381DE0E5342}" type="presOf" srcId="{B4F32267-F5ED-43DC-AEA2-3040E2D6AF60}" destId="{DF880BAA-D611-4959-905F-AF684C644B2D}" srcOrd="0" destOrd="0" presId="urn:microsoft.com/office/officeart/2005/8/layout/chevron2"/>
    <dgm:cxn modelId="{A4FA4BC3-F924-455E-8414-0354B99FCEC1}" srcId="{7B78A006-A1CC-47EE-B314-B1AF911C88D2}" destId="{80F35523-36E0-4796-B5F5-110EF74B18C3}" srcOrd="1" destOrd="0" parTransId="{A3498CAF-3942-4E76-B958-68BF6F134E5A}" sibTransId="{A9482F74-452F-4B30-8F06-B3ABAA721759}"/>
    <dgm:cxn modelId="{35BB17CF-4BF7-4DCC-9E76-E2A8257FA5D6}" type="presOf" srcId="{16581C26-765D-4F84-B2A7-C40A4DBEACCD}" destId="{905CE1FC-759C-4436-8514-E18932ACD4CA}" srcOrd="0" destOrd="0" presId="urn:microsoft.com/office/officeart/2005/8/layout/chevron2"/>
    <dgm:cxn modelId="{C929BBD8-5101-4D25-9A4D-8F70F72D010E}" srcId="{16581C26-765D-4F84-B2A7-C40A4DBEACCD}" destId="{7B78A006-A1CC-47EE-B314-B1AF911C88D2}" srcOrd="1" destOrd="0" parTransId="{D02161B3-20AE-43E7-865A-A8A0D1C0CC8A}" sibTransId="{EC54F540-C75E-4C9A-A5E7-0E0C433620C5}"/>
    <dgm:cxn modelId="{BA5C53EB-CD35-4B6C-804D-97DECFFD7298}" srcId="{7B78A006-A1CC-47EE-B314-B1AF911C88D2}" destId="{B4F32267-F5ED-43DC-AEA2-3040E2D6AF60}" srcOrd="0" destOrd="0" parTransId="{9990C104-D884-4FBA-9C68-D6342C6CF57D}" sibTransId="{5CD44550-B72E-4617-BC13-12AE4128DB58}"/>
    <dgm:cxn modelId="{D709DCEB-7CBE-46C5-A037-45514C81751E}" srcId="{16581C26-765D-4F84-B2A7-C40A4DBEACCD}" destId="{3EFDB06A-1599-4CE0-83D1-EBD4EB4B0039}" srcOrd="2" destOrd="0" parTransId="{62E3981A-D4F8-4E34-AB05-B5A0F898EDB5}" sibTransId="{986E9B6A-8A7F-46B5-AD81-46A2202BC4FF}"/>
    <dgm:cxn modelId="{34F310F1-4F41-4EE2-9071-CF00EAA0886A}" srcId="{16581C26-765D-4F84-B2A7-C40A4DBEACCD}" destId="{6BAA5733-F61E-47BB-9097-6E3287B471BB}" srcOrd="0" destOrd="0" parTransId="{4FC5D9F2-1FFE-418B-A0EF-50FC0E927EDB}" sibTransId="{C6739D30-4469-4796-B032-529A78552A60}"/>
    <dgm:cxn modelId="{A8D73539-C7C8-4080-9806-3A012A7E712D}" type="presParOf" srcId="{905CE1FC-759C-4436-8514-E18932ACD4CA}" destId="{F2BF39B6-9BE0-484E-9B84-B0F2D60D8378}" srcOrd="0" destOrd="0" presId="urn:microsoft.com/office/officeart/2005/8/layout/chevron2"/>
    <dgm:cxn modelId="{D5D0A7F2-AC7F-4AA3-BBF4-F6FA78F48531}" type="presParOf" srcId="{F2BF39B6-9BE0-484E-9B84-B0F2D60D8378}" destId="{826E1449-80FC-4572-8B2C-3496AAD059DA}" srcOrd="0" destOrd="0" presId="urn:microsoft.com/office/officeart/2005/8/layout/chevron2"/>
    <dgm:cxn modelId="{BC1B002B-8B5A-493D-8434-21153B021932}" type="presParOf" srcId="{F2BF39B6-9BE0-484E-9B84-B0F2D60D8378}" destId="{3900487A-9D25-49A4-AA96-D644DE5FB954}" srcOrd="1" destOrd="0" presId="urn:microsoft.com/office/officeart/2005/8/layout/chevron2"/>
    <dgm:cxn modelId="{DCDD7452-B3CD-4A9D-A841-0CCB0D93315D}" type="presParOf" srcId="{905CE1FC-759C-4436-8514-E18932ACD4CA}" destId="{06C52051-1EB7-478F-BE46-6C50C1C9D862}" srcOrd="1" destOrd="0" presId="urn:microsoft.com/office/officeart/2005/8/layout/chevron2"/>
    <dgm:cxn modelId="{BC0C81DD-BA0B-4897-83BF-6B87407D157C}" type="presParOf" srcId="{905CE1FC-759C-4436-8514-E18932ACD4CA}" destId="{262A0E14-A2A6-4E94-9D7E-028B59A5C044}" srcOrd="2" destOrd="0" presId="urn:microsoft.com/office/officeart/2005/8/layout/chevron2"/>
    <dgm:cxn modelId="{86335F60-18D3-44DB-B048-10BF9DECCB45}" type="presParOf" srcId="{262A0E14-A2A6-4E94-9D7E-028B59A5C044}" destId="{9507C255-7B32-4694-8F7A-2B44EAF45876}" srcOrd="0" destOrd="0" presId="urn:microsoft.com/office/officeart/2005/8/layout/chevron2"/>
    <dgm:cxn modelId="{66D38938-D578-40D8-A8F5-7E90140508AC}" type="presParOf" srcId="{262A0E14-A2A6-4E94-9D7E-028B59A5C044}" destId="{DF880BAA-D611-4959-905F-AF684C644B2D}" srcOrd="1" destOrd="0" presId="urn:microsoft.com/office/officeart/2005/8/layout/chevron2"/>
    <dgm:cxn modelId="{5A316C21-EC73-4C99-9A49-8E0666FE3BBE}" type="presParOf" srcId="{905CE1FC-759C-4436-8514-E18932ACD4CA}" destId="{4B55CF22-BE81-4319-9B8E-F87FF9CF6C89}" srcOrd="3" destOrd="0" presId="urn:microsoft.com/office/officeart/2005/8/layout/chevron2"/>
    <dgm:cxn modelId="{039A0406-2283-4EAE-A003-8310C34BBB63}" type="presParOf" srcId="{905CE1FC-759C-4436-8514-E18932ACD4CA}" destId="{FEE59592-646E-45DC-AB77-D07E0A809AD2}" srcOrd="4" destOrd="0" presId="urn:microsoft.com/office/officeart/2005/8/layout/chevron2"/>
    <dgm:cxn modelId="{3BB33AC4-A99E-4766-8FBC-ACD207096E67}" type="presParOf" srcId="{FEE59592-646E-45DC-AB77-D07E0A809AD2}" destId="{F2AE489B-C306-4E30-B1E6-D124B945785E}" srcOrd="0" destOrd="0" presId="urn:microsoft.com/office/officeart/2005/8/layout/chevron2"/>
    <dgm:cxn modelId="{5FC41C73-F82C-4E55-8768-2299CC578189}" type="presParOf" srcId="{FEE59592-646E-45DC-AB77-D07E0A809AD2}" destId="{7C4E17AB-A347-4BD4-89A3-D7B89C04528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581C26-765D-4F84-B2A7-C40A4DBEACC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7B78A006-A1CC-47EE-B314-B1AF911C88D2}">
      <dgm:prSet phldrT="[Text]"/>
      <dgm:spPr/>
      <dgm:t>
        <a:bodyPr/>
        <a:lstStyle/>
        <a:p>
          <a:r>
            <a:rPr lang="en-US" dirty="0"/>
            <a:t>1918</a:t>
          </a:r>
        </a:p>
      </dgm:t>
    </dgm:pt>
    <dgm:pt modelId="{D02161B3-20AE-43E7-865A-A8A0D1C0CC8A}" type="parTrans" cxnId="{C929BBD8-5101-4D25-9A4D-8F70F72D010E}">
      <dgm:prSet/>
      <dgm:spPr/>
      <dgm:t>
        <a:bodyPr/>
        <a:lstStyle/>
        <a:p>
          <a:endParaRPr lang="en-US"/>
        </a:p>
      </dgm:t>
    </dgm:pt>
    <dgm:pt modelId="{EC54F540-C75E-4C9A-A5E7-0E0C433620C5}" type="sibTrans" cxnId="{C929BBD8-5101-4D25-9A4D-8F70F72D010E}">
      <dgm:prSet/>
      <dgm:spPr/>
      <dgm:t>
        <a:bodyPr/>
        <a:lstStyle/>
        <a:p>
          <a:endParaRPr lang="en-US"/>
        </a:p>
      </dgm:t>
    </dgm:pt>
    <dgm:pt modelId="{B4F32267-F5ED-43DC-AEA2-3040E2D6AF60}">
      <dgm:prSet phldrT="[Text]"/>
      <dgm:spPr/>
      <dgm:t>
        <a:bodyPr/>
        <a:lstStyle/>
        <a:p>
          <a:r>
            <a:rPr lang="en-US" dirty="0"/>
            <a:t>The Ottoman Empire collapsed and from 1920 till 1948 Palestine was ruled under a British Mandate.</a:t>
          </a:r>
        </a:p>
      </dgm:t>
    </dgm:pt>
    <dgm:pt modelId="{9990C104-D884-4FBA-9C68-D6342C6CF57D}" type="parTrans" cxnId="{BA5C53EB-CD35-4B6C-804D-97DECFFD7298}">
      <dgm:prSet/>
      <dgm:spPr/>
      <dgm:t>
        <a:bodyPr/>
        <a:lstStyle/>
        <a:p>
          <a:endParaRPr lang="en-US"/>
        </a:p>
      </dgm:t>
    </dgm:pt>
    <dgm:pt modelId="{5CD44550-B72E-4617-BC13-12AE4128DB58}" type="sibTrans" cxnId="{BA5C53EB-CD35-4B6C-804D-97DECFFD7298}">
      <dgm:prSet/>
      <dgm:spPr/>
      <dgm:t>
        <a:bodyPr/>
        <a:lstStyle/>
        <a:p>
          <a:endParaRPr lang="en-US"/>
        </a:p>
      </dgm:t>
    </dgm:pt>
    <dgm:pt modelId="{3EFDB06A-1599-4CE0-83D1-EBD4EB4B0039}">
      <dgm:prSet phldrT="[Text]"/>
      <dgm:spPr/>
      <dgm:t>
        <a:bodyPr/>
        <a:lstStyle/>
        <a:p>
          <a:r>
            <a:rPr lang="en-US" dirty="0"/>
            <a:t>1947</a:t>
          </a:r>
        </a:p>
      </dgm:t>
    </dgm:pt>
    <dgm:pt modelId="{62E3981A-D4F8-4E34-AB05-B5A0F898EDB5}" type="parTrans" cxnId="{D709DCEB-7CBE-46C5-A037-45514C81751E}">
      <dgm:prSet/>
      <dgm:spPr/>
      <dgm:t>
        <a:bodyPr/>
        <a:lstStyle/>
        <a:p>
          <a:endParaRPr lang="en-US"/>
        </a:p>
      </dgm:t>
    </dgm:pt>
    <dgm:pt modelId="{986E9B6A-8A7F-46B5-AD81-46A2202BC4FF}" type="sibTrans" cxnId="{D709DCEB-7CBE-46C5-A037-45514C81751E}">
      <dgm:prSet/>
      <dgm:spPr/>
      <dgm:t>
        <a:bodyPr/>
        <a:lstStyle/>
        <a:p>
          <a:endParaRPr lang="en-US"/>
        </a:p>
      </dgm:t>
    </dgm:pt>
    <dgm:pt modelId="{80B8EBB7-ABE0-4995-8306-0EE3A147D757}">
      <dgm:prSet phldrT="[Text]"/>
      <dgm:spPr/>
      <dgm:t>
        <a:bodyPr/>
        <a:lstStyle/>
        <a:p>
          <a:endParaRPr lang="en-US" dirty="0"/>
        </a:p>
      </dgm:t>
    </dgm:pt>
    <dgm:pt modelId="{47F4210D-E927-49DD-A4C9-E9D1DC62AE1C}" type="parTrans" cxnId="{9B4558B7-4730-426D-AE2A-87B303CCAA97}">
      <dgm:prSet/>
      <dgm:spPr/>
      <dgm:t>
        <a:bodyPr/>
        <a:lstStyle/>
        <a:p>
          <a:endParaRPr lang="en-US"/>
        </a:p>
      </dgm:t>
    </dgm:pt>
    <dgm:pt modelId="{4F9D0097-70E2-4ECC-9FA8-4282D5E49665}" type="sibTrans" cxnId="{9B4558B7-4730-426D-AE2A-87B303CCAA97}">
      <dgm:prSet/>
      <dgm:spPr/>
      <dgm:t>
        <a:bodyPr/>
        <a:lstStyle/>
        <a:p>
          <a:endParaRPr lang="en-US"/>
        </a:p>
      </dgm:t>
    </dgm:pt>
    <dgm:pt modelId="{F0FC4BA5-1282-48C4-82E1-6101E430AC03}">
      <dgm:prSet/>
      <dgm:spPr/>
      <dgm:t>
        <a:bodyPr/>
        <a:lstStyle/>
        <a:p>
          <a:r>
            <a:rPr lang="en-US"/>
            <a:t>1187</a:t>
          </a:r>
        </a:p>
      </dgm:t>
    </dgm:pt>
    <dgm:pt modelId="{E5B7AEA1-4C1B-48C6-9FD3-79993018871A}" type="parTrans" cxnId="{43747316-455F-4601-9DB9-98DC9946EC67}">
      <dgm:prSet/>
      <dgm:spPr/>
      <dgm:t>
        <a:bodyPr/>
        <a:lstStyle/>
        <a:p>
          <a:endParaRPr lang="en-US"/>
        </a:p>
      </dgm:t>
    </dgm:pt>
    <dgm:pt modelId="{B12A0D35-0224-4AB4-BFD5-DF5449FA77CD}" type="sibTrans" cxnId="{43747316-455F-4601-9DB9-98DC9946EC67}">
      <dgm:prSet/>
      <dgm:spPr/>
      <dgm:t>
        <a:bodyPr/>
        <a:lstStyle/>
        <a:p>
          <a:endParaRPr lang="en-US"/>
        </a:p>
      </dgm:t>
    </dgm:pt>
    <dgm:pt modelId="{0F92C3C4-7AC8-46CE-9722-AFE725A3435B}">
      <dgm:prSet/>
      <dgm:spPr/>
      <dgm:t>
        <a:bodyPr/>
        <a:lstStyle/>
        <a:p>
          <a:r>
            <a:rPr lang="en-US" dirty="0"/>
            <a:t>Sultan Salahuddin Ayyubi retook the Holy Land. Instead of avenging the blood of those who were slain before he took ransom from those who could afford it and forgave the rest. It stayed under Ottoman rule until the fall of the Empire.</a:t>
          </a:r>
        </a:p>
      </dgm:t>
    </dgm:pt>
    <dgm:pt modelId="{620244B3-44A5-4F71-AEC5-F1A559582A81}" type="parTrans" cxnId="{8F13F9B0-638A-4E22-B9E5-56E5684D19FF}">
      <dgm:prSet/>
      <dgm:spPr/>
      <dgm:t>
        <a:bodyPr/>
        <a:lstStyle/>
        <a:p>
          <a:endParaRPr lang="en-US"/>
        </a:p>
      </dgm:t>
    </dgm:pt>
    <dgm:pt modelId="{08F04A88-0CCA-4AF7-8BB6-E4729298E027}" type="sibTrans" cxnId="{8F13F9B0-638A-4E22-B9E5-56E5684D19FF}">
      <dgm:prSet/>
      <dgm:spPr/>
      <dgm:t>
        <a:bodyPr/>
        <a:lstStyle/>
        <a:p>
          <a:endParaRPr lang="en-US"/>
        </a:p>
      </dgm:t>
    </dgm:pt>
    <dgm:pt modelId="{267741CE-EB7D-49C6-AF68-24AA75175A7F}">
      <dgm:prSet/>
      <dgm:spPr/>
      <dgm:t>
        <a:bodyPr/>
        <a:lstStyle/>
        <a:p>
          <a:r>
            <a:rPr lang="en-US" dirty="0"/>
            <a:t>1948</a:t>
          </a:r>
        </a:p>
      </dgm:t>
    </dgm:pt>
    <dgm:pt modelId="{1493D7EC-33B1-4188-9BE7-76965D1E021B}" type="parTrans" cxnId="{78D100E6-A818-4939-8C63-36A9B4FB2F72}">
      <dgm:prSet/>
      <dgm:spPr/>
      <dgm:t>
        <a:bodyPr/>
        <a:lstStyle/>
        <a:p>
          <a:endParaRPr lang="en-US"/>
        </a:p>
      </dgm:t>
    </dgm:pt>
    <dgm:pt modelId="{B1DB7036-1126-4375-9F3E-A2679BDEF61A}" type="sibTrans" cxnId="{78D100E6-A818-4939-8C63-36A9B4FB2F72}">
      <dgm:prSet/>
      <dgm:spPr/>
      <dgm:t>
        <a:bodyPr/>
        <a:lstStyle/>
        <a:p>
          <a:endParaRPr lang="en-US"/>
        </a:p>
      </dgm:t>
    </dgm:pt>
    <dgm:pt modelId="{38E04523-5CAD-4819-8E0D-11D758817C37}">
      <dgm:prSet/>
      <dgm:spPr/>
      <dgm:t>
        <a:bodyPr/>
        <a:lstStyle/>
        <a:p>
          <a:r>
            <a:rPr lang="en-US"/>
            <a:t>78% of historic Palestine was seized for the establishment of the state of Israel. 530 Palestinian villages were ethnically cleansed and 75% of the population fled.</a:t>
          </a:r>
        </a:p>
      </dgm:t>
    </dgm:pt>
    <dgm:pt modelId="{F3812701-3A8B-4216-933C-D3D4226F4D3E}" type="parTrans" cxnId="{D6905B52-F062-4BF5-9C06-A5860E781965}">
      <dgm:prSet/>
      <dgm:spPr/>
    </dgm:pt>
    <dgm:pt modelId="{202C27D4-8244-40A6-BBA7-B68DD0854E6C}" type="sibTrans" cxnId="{D6905B52-F062-4BF5-9C06-A5860E781965}">
      <dgm:prSet/>
      <dgm:spPr/>
    </dgm:pt>
    <dgm:pt modelId="{C34D60E6-BA20-4F58-807F-819EDA716719}">
      <dgm:prSet/>
      <dgm:spPr/>
      <dgm:t>
        <a:bodyPr/>
        <a:lstStyle/>
        <a:p>
          <a:r>
            <a:rPr lang="en-US" dirty="0"/>
            <a:t>the United Nations General Assembly passed a partition plan dividing the British Mandate</a:t>
          </a:r>
        </a:p>
      </dgm:t>
    </dgm:pt>
    <dgm:pt modelId="{EB8B930E-5C4B-4CB4-880A-7939828EA558}" type="parTrans" cxnId="{7B047CCA-1D12-4698-AD86-237088E449B5}">
      <dgm:prSet/>
      <dgm:spPr/>
      <dgm:t>
        <a:bodyPr/>
        <a:lstStyle/>
        <a:p>
          <a:endParaRPr lang="en-US"/>
        </a:p>
      </dgm:t>
    </dgm:pt>
    <dgm:pt modelId="{73297E5C-F455-4F08-8BB6-D286262E30E7}" type="sibTrans" cxnId="{7B047CCA-1D12-4698-AD86-237088E449B5}">
      <dgm:prSet/>
      <dgm:spPr/>
      <dgm:t>
        <a:bodyPr/>
        <a:lstStyle/>
        <a:p>
          <a:endParaRPr lang="en-US"/>
        </a:p>
      </dgm:t>
    </dgm:pt>
    <dgm:pt modelId="{68AFAAC5-32EB-4039-86C2-BD0D56AC51C8}">
      <dgm:prSet/>
      <dgm:spPr/>
      <dgm:t>
        <a:bodyPr/>
        <a:lstStyle/>
        <a:p>
          <a:r>
            <a:rPr lang="en-US" dirty="0"/>
            <a:t>of Palestine in two states.</a:t>
          </a:r>
        </a:p>
      </dgm:t>
    </dgm:pt>
    <dgm:pt modelId="{F5EDEC80-3D5F-4585-9D8A-46D71891FD2B}" type="parTrans" cxnId="{3B2FB535-3AE3-4635-A34F-09103960504F}">
      <dgm:prSet/>
      <dgm:spPr/>
      <dgm:t>
        <a:bodyPr/>
        <a:lstStyle/>
        <a:p>
          <a:endParaRPr lang="en-US"/>
        </a:p>
      </dgm:t>
    </dgm:pt>
    <dgm:pt modelId="{6C44CEA5-2909-4312-904C-B9C436E7949F}" type="sibTrans" cxnId="{3B2FB535-3AE3-4635-A34F-09103960504F}">
      <dgm:prSet/>
      <dgm:spPr/>
      <dgm:t>
        <a:bodyPr/>
        <a:lstStyle/>
        <a:p>
          <a:endParaRPr lang="en-US"/>
        </a:p>
      </dgm:t>
    </dgm:pt>
    <dgm:pt modelId="{905CE1FC-759C-4436-8514-E18932ACD4CA}" type="pres">
      <dgm:prSet presAssocID="{16581C26-765D-4F84-B2A7-C40A4DBEACCD}" presName="linearFlow" presStyleCnt="0">
        <dgm:presLayoutVars>
          <dgm:dir/>
          <dgm:animLvl val="lvl"/>
          <dgm:resizeHandles val="exact"/>
        </dgm:presLayoutVars>
      </dgm:prSet>
      <dgm:spPr/>
    </dgm:pt>
    <dgm:pt modelId="{0F59E1E8-8896-4B66-903F-DBD3C34187EB}" type="pres">
      <dgm:prSet presAssocID="{F0FC4BA5-1282-48C4-82E1-6101E430AC03}" presName="composite" presStyleCnt="0"/>
      <dgm:spPr/>
    </dgm:pt>
    <dgm:pt modelId="{E86F8C3B-9AC5-496E-9A0B-9DD77A0130D9}" type="pres">
      <dgm:prSet presAssocID="{F0FC4BA5-1282-48C4-82E1-6101E430AC03}" presName="parentText" presStyleLbl="alignNode1" presStyleIdx="0" presStyleCnt="4">
        <dgm:presLayoutVars>
          <dgm:chMax val="1"/>
          <dgm:bulletEnabled val="1"/>
        </dgm:presLayoutVars>
      </dgm:prSet>
      <dgm:spPr/>
    </dgm:pt>
    <dgm:pt modelId="{A02D0555-6FC2-4176-A9F4-F4B7A3E1B94E}" type="pres">
      <dgm:prSet presAssocID="{F0FC4BA5-1282-48C4-82E1-6101E430AC03}" presName="descendantText" presStyleLbl="alignAcc1" presStyleIdx="0" presStyleCnt="4">
        <dgm:presLayoutVars>
          <dgm:bulletEnabled val="1"/>
        </dgm:presLayoutVars>
      </dgm:prSet>
      <dgm:spPr/>
    </dgm:pt>
    <dgm:pt modelId="{6E036FB4-C48D-434B-A229-2B4B4855097A}" type="pres">
      <dgm:prSet presAssocID="{B12A0D35-0224-4AB4-BFD5-DF5449FA77CD}" presName="sp" presStyleCnt="0"/>
      <dgm:spPr/>
    </dgm:pt>
    <dgm:pt modelId="{262A0E14-A2A6-4E94-9D7E-028B59A5C044}" type="pres">
      <dgm:prSet presAssocID="{7B78A006-A1CC-47EE-B314-B1AF911C88D2}" presName="composite" presStyleCnt="0"/>
      <dgm:spPr/>
    </dgm:pt>
    <dgm:pt modelId="{9507C255-7B32-4694-8F7A-2B44EAF45876}" type="pres">
      <dgm:prSet presAssocID="{7B78A006-A1CC-47EE-B314-B1AF911C88D2}" presName="parentText" presStyleLbl="alignNode1" presStyleIdx="1" presStyleCnt="4">
        <dgm:presLayoutVars>
          <dgm:chMax val="1"/>
          <dgm:bulletEnabled val="1"/>
        </dgm:presLayoutVars>
      </dgm:prSet>
      <dgm:spPr/>
    </dgm:pt>
    <dgm:pt modelId="{DF880BAA-D611-4959-905F-AF684C644B2D}" type="pres">
      <dgm:prSet presAssocID="{7B78A006-A1CC-47EE-B314-B1AF911C88D2}" presName="descendantText" presStyleLbl="alignAcc1" presStyleIdx="1" presStyleCnt="4" custLinFactNeighborX="0" custLinFactNeighborY="-869">
        <dgm:presLayoutVars>
          <dgm:bulletEnabled val="1"/>
        </dgm:presLayoutVars>
      </dgm:prSet>
      <dgm:spPr/>
    </dgm:pt>
    <dgm:pt modelId="{4B55CF22-BE81-4319-9B8E-F87FF9CF6C89}" type="pres">
      <dgm:prSet presAssocID="{EC54F540-C75E-4C9A-A5E7-0E0C433620C5}" presName="sp" presStyleCnt="0"/>
      <dgm:spPr/>
    </dgm:pt>
    <dgm:pt modelId="{FEE59592-646E-45DC-AB77-D07E0A809AD2}" type="pres">
      <dgm:prSet presAssocID="{3EFDB06A-1599-4CE0-83D1-EBD4EB4B0039}" presName="composite" presStyleCnt="0"/>
      <dgm:spPr/>
    </dgm:pt>
    <dgm:pt modelId="{F2AE489B-C306-4E30-B1E6-D124B945785E}" type="pres">
      <dgm:prSet presAssocID="{3EFDB06A-1599-4CE0-83D1-EBD4EB4B0039}" presName="parentText" presStyleLbl="alignNode1" presStyleIdx="2" presStyleCnt="4" custLinFactNeighborX="0" custLinFactNeighborY="1267">
        <dgm:presLayoutVars>
          <dgm:chMax val="1"/>
          <dgm:bulletEnabled val="1"/>
        </dgm:presLayoutVars>
      </dgm:prSet>
      <dgm:spPr/>
    </dgm:pt>
    <dgm:pt modelId="{7C4E17AB-A347-4BD4-89A3-D7B89C04528E}" type="pres">
      <dgm:prSet presAssocID="{3EFDB06A-1599-4CE0-83D1-EBD4EB4B0039}" presName="descendantText" presStyleLbl="alignAcc1" presStyleIdx="2" presStyleCnt="4">
        <dgm:presLayoutVars>
          <dgm:bulletEnabled val="1"/>
        </dgm:presLayoutVars>
      </dgm:prSet>
      <dgm:spPr/>
    </dgm:pt>
    <dgm:pt modelId="{0B801D2A-48C0-49F6-AACF-3E3DE73D0509}" type="pres">
      <dgm:prSet presAssocID="{986E9B6A-8A7F-46B5-AD81-46A2202BC4FF}" presName="sp" presStyleCnt="0"/>
      <dgm:spPr/>
    </dgm:pt>
    <dgm:pt modelId="{AB4FD1B6-D40C-45F9-924F-1D892AFD1695}" type="pres">
      <dgm:prSet presAssocID="{267741CE-EB7D-49C6-AF68-24AA75175A7F}" presName="composite" presStyleCnt="0"/>
      <dgm:spPr/>
    </dgm:pt>
    <dgm:pt modelId="{014EC1F4-58B0-49BE-8F00-541B602E37A6}" type="pres">
      <dgm:prSet presAssocID="{267741CE-EB7D-49C6-AF68-24AA75175A7F}" presName="parentText" presStyleLbl="alignNode1" presStyleIdx="3" presStyleCnt="4" custLinFactNeighborX="0" custLinFactNeighborY="6788">
        <dgm:presLayoutVars>
          <dgm:chMax val="1"/>
          <dgm:bulletEnabled val="1"/>
        </dgm:presLayoutVars>
      </dgm:prSet>
      <dgm:spPr/>
    </dgm:pt>
    <dgm:pt modelId="{75AA68E3-8C0A-459F-A0EF-3308AC04480D}" type="pres">
      <dgm:prSet presAssocID="{267741CE-EB7D-49C6-AF68-24AA75175A7F}" presName="descendantText" presStyleLbl="alignAcc1" presStyleIdx="3" presStyleCnt="4">
        <dgm:presLayoutVars>
          <dgm:bulletEnabled val="1"/>
        </dgm:presLayoutVars>
      </dgm:prSet>
      <dgm:spPr/>
    </dgm:pt>
  </dgm:ptLst>
  <dgm:cxnLst>
    <dgm:cxn modelId="{EECD5714-64AA-41F4-A8CB-A169616019FB}" type="presOf" srcId="{80B8EBB7-ABE0-4995-8306-0EE3A147D757}" destId="{7C4E17AB-A347-4BD4-89A3-D7B89C04528E}" srcOrd="0" destOrd="0" presId="urn:microsoft.com/office/officeart/2005/8/layout/chevron2"/>
    <dgm:cxn modelId="{43747316-455F-4601-9DB9-98DC9946EC67}" srcId="{16581C26-765D-4F84-B2A7-C40A4DBEACCD}" destId="{F0FC4BA5-1282-48C4-82E1-6101E430AC03}" srcOrd="0" destOrd="0" parTransId="{E5B7AEA1-4C1B-48C6-9FD3-79993018871A}" sibTransId="{B12A0D35-0224-4AB4-BFD5-DF5449FA77CD}"/>
    <dgm:cxn modelId="{CB42311A-843D-4107-B52E-0DC1BB954F86}" type="presOf" srcId="{68AFAAC5-32EB-4039-86C2-BD0D56AC51C8}" destId="{7C4E17AB-A347-4BD4-89A3-D7B89C04528E}" srcOrd="0" destOrd="2" presId="urn:microsoft.com/office/officeart/2005/8/layout/chevron2"/>
    <dgm:cxn modelId="{3B2FB535-3AE3-4635-A34F-09103960504F}" srcId="{3EFDB06A-1599-4CE0-83D1-EBD4EB4B0039}" destId="{68AFAAC5-32EB-4039-86C2-BD0D56AC51C8}" srcOrd="2" destOrd="0" parTransId="{F5EDEC80-3D5F-4585-9D8A-46D71891FD2B}" sibTransId="{6C44CEA5-2909-4312-904C-B9C436E7949F}"/>
    <dgm:cxn modelId="{E1A99E64-C25E-4649-B991-88314F4B9002}" type="presOf" srcId="{0F92C3C4-7AC8-46CE-9722-AFE725A3435B}" destId="{A02D0555-6FC2-4176-A9F4-F4B7A3E1B94E}" srcOrd="0" destOrd="0" presId="urn:microsoft.com/office/officeart/2005/8/layout/chevron2"/>
    <dgm:cxn modelId="{C8D1084D-5443-4E87-86A2-B86572827F68}" type="presOf" srcId="{3EFDB06A-1599-4CE0-83D1-EBD4EB4B0039}" destId="{F2AE489B-C306-4E30-B1E6-D124B945785E}" srcOrd="0" destOrd="0" presId="urn:microsoft.com/office/officeart/2005/8/layout/chevron2"/>
    <dgm:cxn modelId="{D6905B52-F062-4BF5-9C06-A5860E781965}" srcId="{267741CE-EB7D-49C6-AF68-24AA75175A7F}" destId="{38E04523-5CAD-4819-8E0D-11D758817C37}" srcOrd="0" destOrd="0" parTransId="{F3812701-3A8B-4216-933C-D3D4226F4D3E}" sibTransId="{202C27D4-8244-40A6-BBA7-B68DD0854E6C}"/>
    <dgm:cxn modelId="{E1064784-CF2B-40E1-B43F-995927DDB9F9}" type="presOf" srcId="{7B78A006-A1CC-47EE-B314-B1AF911C88D2}" destId="{9507C255-7B32-4694-8F7A-2B44EAF45876}" srcOrd="0" destOrd="0" presId="urn:microsoft.com/office/officeart/2005/8/layout/chevron2"/>
    <dgm:cxn modelId="{8F13F9B0-638A-4E22-B9E5-56E5684D19FF}" srcId="{F0FC4BA5-1282-48C4-82E1-6101E430AC03}" destId="{0F92C3C4-7AC8-46CE-9722-AFE725A3435B}" srcOrd="0" destOrd="0" parTransId="{620244B3-44A5-4F71-AEC5-F1A559582A81}" sibTransId="{08F04A88-0CCA-4AF7-8BB6-E4729298E027}"/>
    <dgm:cxn modelId="{3553F2B4-6EA7-4847-9943-D4F4E5356808}" type="presOf" srcId="{267741CE-EB7D-49C6-AF68-24AA75175A7F}" destId="{014EC1F4-58B0-49BE-8F00-541B602E37A6}" srcOrd="0" destOrd="0" presId="urn:microsoft.com/office/officeart/2005/8/layout/chevron2"/>
    <dgm:cxn modelId="{9B4558B7-4730-426D-AE2A-87B303CCAA97}" srcId="{3EFDB06A-1599-4CE0-83D1-EBD4EB4B0039}" destId="{80B8EBB7-ABE0-4995-8306-0EE3A147D757}" srcOrd="0" destOrd="0" parTransId="{47F4210D-E927-49DD-A4C9-E9D1DC62AE1C}" sibTransId="{4F9D0097-70E2-4ECC-9FA8-4282D5E49665}"/>
    <dgm:cxn modelId="{30E2A8B8-24A3-45EB-AF5C-3381DE0E5342}" type="presOf" srcId="{B4F32267-F5ED-43DC-AEA2-3040E2D6AF60}" destId="{DF880BAA-D611-4959-905F-AF684C644B2D}" srcOrd="0" destOrd="0" presId="urn:microsoft.com/office/officeart/2005/8/layout/chevron2"/>
    <dgm:cxn modelId="{7B047CCA-1D12-4698-AD86-237088E449B5}" srcId="{3EFDB06A-1599-4CE0-83D1-EBD4EB4B0039}" destId="{C34D60E6-BA20-4F58-807F-819EDA716719}" srcOrd="1" destOrd="0" parTransId="{EB8B930E-5C4B-4CB4-880A-7939828EA558}" sibTransId="{73297E5C-F455-4F08-8BB6-D286262E30E7}"/>
    <dgm:cxn modelId="{35BB17CF-4BF7-4DCC-9E76-E2A8257FA5D6}" type="presOf" srcId="{16581C26-765D-4F84-B2A7-C40A4DBEACCD}" destId="{905CE1FC-759C-4436-8514-E18932ACD4CA}" srcOrd="0" destOrd="0" presId="urn:microsoft.com/office/officeart/2005/8/layout/chevron2"/>
    <dgm:cxn modelId="{F6F939D0-2B55-4AFA-A5B1-A7B2DDE79BD3}" type="presOf" srcId="{C34D60E6-BA20-4F58-807F-819EDA716719}" destId="{7C4E17AB-A347-4BD4-89A3-D7B89C04528E}" srcOrd="0" destOrd="1" presId="urn:microsoft.com/office/officeart/2005/8/layout/chevron2"/>
    <dgm:cxn modelId="{37D907D4-80E1-4D22-809D-931BDD6A7014}" type="presOf" srcId="{F0FC4BA5-1282-48C4-82E1-6101E430AC03}" destId="{E86F8C3B-9AC5-496E-9A0B-9DD77A0130D9}" srcOrd="0" destOrd="0" presId="urn:microsoft.com/office/officeart/2005/8/layout/chevron2"/>
    <dgm:cxn modelId="{C929BBD8-5101-4D25-9A4D-8F70F72D010E}" srcId="{16581C26-765D-4F84-B2A7-C40A4DBEACCD}" destId="{7B78A006-A1CC-47EE-B314-B1AF911C88D2}" srcOrd="1" destOrd="0" parTransId="{D02161B3-20AE-43E7-865A-A8A0D1C0CC8A}" sibTransId="{EC54F540-C75E-4C9A-A5E7-0E0C433620C5}"/>
    <dgm:cxn modelId="{78D100E6-A818-4939-8C63-36A9B4FB2F72}" srcId="{16581C26-765D-4F84-B2A7-C40A4DBEACCD}" destId="{267741CE-EB7D-49C6-AF68-24AA75175A7F}" srcOrd="3" destOrd="0" parTransId="{1493D7EC-33B1-4188-9BE7-76965D1E021B}" sibTransId="{B1DB7036-1126-4375-9F3E-A2679BDEF61A}"/>
    <dgm:cxn modelId="{BA5C53EB-CD35-4B6C-804D-97DECFFD7298}" srcId="{7B78A006-A1CC-47EE-B314-B1AF911C88D2}" destId="{B4F32267-F5ED-43DC-AEA2-3040E2D6AF60}" srcOrd="0" destOrd="0" parTransId="{9990C104-D884-4FBA-9C68-D6342C6CF57D}" sibTransId="{5CD44550-B72E-4617-BC13-12AE4128DB58}"/>
    <dgm:cxn modelId="{D709DCEB-7CBE-46C5-A037-45514C81751E}" srcId="{16581C26-765D-4F84-B2A7-C40A4DBEACCD}" destId="{3EFDB06A-1599-4CE0-83D1-EBD4EB4B0039}" srcOrd="2" destOrd="0" parTransId="{62E3981A-D4F8-4E34-AB05-B5A0F898EDB5}" sibTransId="{986E9B6A-8A7F-46B5-AD81-46A2202BC4FF}"/>
    <dgm:cxn modelId="{017A15FA-3C52-4B77-8089-12081F86EB52}" type="presOf" srcId="{38E04523-5CAD-4819-8E0D-11D758817C37}" destId="{75AA68E3-8C0A-459F-A0EF-3308AC04480D}" srcOrd="0" destOrd="0" presId="urn:microsoft.com/office/officeart/2005/8/layout/chevron2"/>
    <dgm:cxn modelId="{7D70C302-78B9-4B8F-9788-3AAE6AD2858A}" type="presParOf" srcId="{905CE1FC-759C-4436-8514-E18932ACD4CA}" destId="{0F59E1E8-8896-4B66-903F-DBD3C34187EB}" srcOrd="0" destOrd="0" presId="urn:microsoft.com/office/officeart/2005/8/layout/chevron2"/>
    <dgm:cxn modelId="{7DF4BB21-05FC-4F87-B52B-1B64155C8720}" type="presParOf" srcId="{0F59E1E8-8896-4B66-903F-DBD3C34187EB}" destId="{E86F8C3B-9AC5-496E-9A0B-9DD77A0130D9}" srcOrd="0" destOrd="0" presId="urn:microsoft.com/office/officeart/2005/8/layout/chevron2"/>
    <dgm:cxn modelId="{45BE18C9-0D10-46F1-AF38-D2F25FAF8B75}" type="presParOf" srcId="{0F59E1E8-8896-4B66-903F-DBD3C34187EB}" destId="{A02D0555-6FC2-4176-A9F4-F4B7A3E1B94E}" srcOrd="1" destOrd="0" presId="urn:microsoft.com/office/officeart/2005/8/layout/chevron2"/>
    <dgm:cxn modelId="{48BD7173-C762-46CC-92E5-3CD9FD223FA9}" type="presParOf" srcId="{905CE1FC-759C-4436-8514-E18932ACD4CA}" destId="{6E036FB4-C48D-434B-A229-2B4B4855097A}" srcOrd="1" destOrd="0" presId="urn:microsoft.com/office/officeart/2005/8/layout/chevron2"/>
    <dgm:cxn modelId="{BC0C81DD-BA0B-4897-83BF-6B87407D157C}" type="presParOf" srcId="{905CE1FC-759C-4436-8514-E18932ACD4CA}" destId="{262A0E14-A2A6-4E94-9D7E-028B59A5C044}" srcOrd="2" destOrd="0" presId="urn:microsoft.com/office/officeart/2005/8/layout/chevron2"/>
    <dgm:cxn modelId="{86335F60-18D3-44DB-B048-10BF9DECCB45}" type="presParOf" srcId="{262A0E14-A2A6-4E94-9D7E-028B59A5C044}" destId="{9507C255-7B32-4694-8F7A-2B44EAF45876}" srcOrd="0" destOrd="0" presId="urn:microsoft.com/office/officeart/2005/8/layout/chevron2"/>
    <dgm:cxn modelId="{66D38938-D578-40D8-A8F5-7E90140508AC}" type="presParOf" srcId="{262A0E14-A2A6-4E94-9D7E-028B59A5C044}" destId="{DF880BAA-D611-4959-905F-AF684C644B2D}" srcOrd="1" destOrd="0" presId="urn:microsoft.com/office/officeart/2005/8/layout/chevron2"/>
    <dgm:cxn modelId="{5A316C21-EC73-4C99-9A49-8E0666FE3BBE}" type="presParOf" srcId="{905CE1FC-759C-4436-8514-E18932ACD4CA}" destId="{4B55CF22-BE81-4319-9B8E-F87FF9CF6C89}" srcOrd="3" destOrd="0" presId="urn:microsoft.com/office/officeart/2005/8/layout/chevron2"/>
    <dgm:cxn modelId="{039A0406-2283-4EAE-A003-8310C34BBB63}" type="presParOf" srcId="{905CE1FC-759C-4436-8514-E18932ACD4CA}" destId="{FEE59592-646E-45DC-AB77-D07E0A809AD2}" srcOrd="4" destOrd="0" presId="urn:microsoft.com/office/officeart/2005/8/layout/chevron2"/>
    <dgm:cxn modelId="{3BB33AC4-A99E-4766-8FBC-ACD207096E67}" type="presParOf" srcId="{FEE59592-646E-45DC-AB77-D07E0A809AD2}" destId="{F2AE489B-C306-4E30-B1E6-D124B945785E}" srcOrd="0" destOrd="0" presId="urn:microsoft.com/office/officeart/2005/8/layout/chevron2"/>
    <dgm:cxn modelId="{5FC41C73-F82C-4E55-8768-2299CC578189}" type="presParOf" srcId="{FEE59592-646E-45DC-AB77-D07E0A809AD2}" destId="{7C4E17AB-A347-4BD4-89A3-D7B89C04528E}" srcOrd="1" destOrd="0" presId="urn:microsoft.com/office/officeart/2005/8/layout/chevron2"/>
    <dgm:cxn modelId="{70E15723-FE7A-45FB-8169-C8990E3C2CCD}" type="presParOf" srcId="{905CE1FC-759C-4436-8514-E18932ACD4CA}" destId="{0B801D2A-48C0-49F6-AACF-3E3DE73D0509}" srcOrd="5" destOrd="0" presId="urn:microsoft.com/office/officeart/2005/8/layout/chevron2"/>
    <dgm:cxn modelId="{AEEC2149-6BFF-402C-BC4D-DC7889EEC412}" type="presParOf" srcId="{905CE1FC-759C-4436-8514-E18932ACD4CA}" destId="{AB4FD1B6-D40C-45F9-924F-1D892AFD1695}" srcOrd="6" destOrd="0" presId="urn:microsoft.com/office/officeart/2005/8/layout/chevron2"/>
    <dgm:cxn modelId="{1FEAB770-CF84-430F-B3DC-B149149F9CA0}" type="presParOf" srcId="{AB4FD1B6-D40C-45F9-924F-1D892AFD1695}" destId="{014EC1F4-58B0-49BE-8F00-541B602E37A6}" srcOrd="0" destOrd="0" presId="urn:microsoft.com/office/officeart/2005/8/layout/chevron2"/>
    <dgm:cxn modelId="{26C365E7-45DE-415D-907B-00192C5A217B}" type="presParOf" srcId="{AB4FD1B6-D40C-45F9-924F-1D892AFD1695}" destId="{75AA68E3-8C0A-459F-A0EF-3308AC04480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E1449-80FC-4572-8B2C-3496AAD059DA}">
      <dsp:nvSpPr>
        <dsp:cNvPr id="0" name=""/>
        <dsp:cNvSpPr/>
      </dsp:nvSpPr>
      <dsp:spPr>
        <a:xfrm rot="5400000">
          <a:off x="-233398" y="235593"/>
          <a:ext cx="1555990" cy="1089193"/>
        </a:xfrm>
        <a:prstGeom prst="chevron">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4CE</a:t>
          </a:r>
        </a:p>
      </dsp:txBody>
      <dsp:txXfrm rot="-5400000">
        <a:off x="1" y="546792"/>
        <a:ext cx="1089193" cy="466797"/>
      </dsp:txXfrm>
    </dsp:sp>
    <dsp:sp modelId="{3900487A-9D25-49A4-AA96-D644DE5FB954}">
      <dsp:nvSpPr>
        <dsp:cNvPr id="0" name=""/>
        <dsp:cNvSpPr/>
      </dsp:nvSpPr>
      <dsp:spPr>
        <a:xfrm rot="5400000">
          <a:off x="5553707" y="-4462319"/>
          <a:ext cx="1011393" cy="9940422"/>
        </a:xfrm>
        <a:prstGeom prst="round2Same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Palestine was ruled by the Romans. Thereafter, the Byzantines conquered this Holy City. At that time, it was known as ‘Ilya.</a:t>
          </a:r>
        </a:p>
      </dsp:txBody>
      <dsp:txXfrm rot="-5400000">
        <a:off x="1089193" y="51567"/>
        <a:ext cx="9891050" cy="912649"/>
      </dsp:txXfrm>
    </dsp:sp>
    <dsp:sp modelId="{9507C255-7B32-4694-8F7A-2B44EAF45876}">
      <dsp:nvSpPr>
        <dsp:cNvPr id="0" name=""/>
        <dsp:cNvSpPr/>
      </dsp:nvSpPr>
      <dsp:spPr>
        <a:xfrm rot="5400000">
          <a:off x="-233398" y="1596981"/>
          <a:ext cx="1555990" cy="1089193"/>
        </a:xfrm>
        <a:prstGeom prst="chevron">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16AH</a:t>
          </a:r>
        </a:p>
      </dsp:txBody>
      <dsp:txXfrm rot="-5400000">
        <a:off x="1" y="1908180"/>
        <a:ext cx="1089193" cy="466797"/>
      </dsp:txXfrm>
    </dsp:sp>
    <dsp:sp modelId="{DF880BAA-D611-4959-905F-AF684C644B2D}">
      <dsp:nvSpPr>
        <dsp:cNvPr id="0" name=""/>
        <dsp:cNvSpPr/>
      </dsp:nvSpPr>
      <dsp:spPr>
        <a:xfrm rot="5400000">
          <a:off x="5553707" y="-3100931"/>
          <a:ext cx="1011393" cy="9940422"/>
        </a:xfrm>
        <a:prstGeom prst="round2Same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Jerusalem came in the hands of the Muslims under Umar RA</a:t>
          </a:r>
        </a:p>
        <a:p>
          <a:pPr marL="228600" lvl="1" indent="-228600" algn="l" defTabSz="933450">
            <a:lnSpc>
              <a:spcPct val="90000"/>
            </a:lnSpc>
            <a:spcBef>
              <a:spcPct val="0"/>
            </a:spcBef>
            <a:spcAft>
              <a:spcPct val="15000"/>
            </a:spcAft>
            <a:buChar char="•"/>
          </a:pPr>
          <a:r>
            <a:rPr lang="en-US" sz="2100" kern="1200" dirty="0"/>
            <a:t>For nearly 500 years Jerusalem remained in the hands of the Muslims.</a:t>
          </a:r>
        </a:p>
      </dsp:txBody>
      <dsp:txXfrm rot="-5400000">
        <a:off x="1089193" y="1412955"/>
        <a:ext cx="9891050" cy="912649"/>
      </dsp:txXfrm>
    </dsp:sp>
    <dsp:sp modelId="{F2AE489B-C306-4E30-B1E6-D124B945785E}">
      <dsp:nvSpPr>
        <dsp:cNvPr id="0" name=""/>
        <dsp:cNvSpPr/>
      </dsp:nvSpPr>
      <dsp:spPr>
        <a:xfrm rot="5400000">
          <a:off x="-233398" y="2960564"/>
          <a:ext cx="1555990" cy="1089193"/>
        </a:xfrm>
        <a:prstGeom prst="chevron">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1095</a:t>
          </a:r>
        </a:p>
      </dsp:txBody>
      <dsp:txXfrm rot="-5400000">
        <a:off x="1" y="3271763"/>
        <a:ext cx="1089193" cy="466797"/>
      </dsp:txXfrm>
    </dsp:sp>
    <dsp:sp modelId="{7C4E17AB-A347-4BD4-89A3-D7B89C04528E}">
      <dsp:nvSpPr>
        <dsp:cNvPr id="0" name=""/>
        <dsp:cNvSpPr/>
      </dsp:nvSpPr>
      <dsp:spPr>
        <a:xfrm rot="5400000">
          <a:off x="5553707" y="-1739543"/>
          <a:ext cx="1011393" cy="9940422"/>
        </a:xfrm>
        <a:prstGeom prst="round2Same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Crusaders started their Holy War in 1095. In 1099 they managed to enter Jerusalem.</a:t>
          </a:r>
        </a:p>
        <a:p>
          <a:pPr marL="228600" lvl="1" indent="-228600" algn="l" defTabSz="933450">
            <a:lnSpc>
              <a:spcPct val="90000"/>
            </a:lnSpc>
            <a:spcBef>
              <a:spcPct val="0"/>
            </a:spcBef>
            <a:spcAft>
              <a:spcPct val="15000"/>
            </a:spcAft>
            <a:buChar char="•"/>
          </a:pPr>
          <a:r>
            <a:rPr lang="en-US" sz="2100" kern="1200" dirty="0"/>
            <a:t> Upon entering thousands were killed. The City stayed in the hands of the Christians for approximately 90 years.</a:t>
          </a:r>
        </a:p>
      </dsp:txBody>
      <dsp:txXfrm rot="-5400000">
        <a:off x="1089193" y="2774343"/>
        <a:ext cx="9891050" cy="9126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F8C3B-9AC5-496E-9A0B-9DD77A0130D9}">
      <dsp:nvSpPr>
        <dsp:cNvPr id="0" name=""/>
        <dsp:cNvSpPr/>
      </dsp:nvSpPr>
      <dsp:spPr>
        <a:xfrm rot="5400000">
          <a:off x="-176931" y="180709"/>
          <a:ext cx="1179541" cy="825678"/>
        </a:xfrm>
        <a:prstGeom prst="chevron">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1187</a:t>
          </a:r>
        </a:p>
      </dsp:txBody>
      <dsp:txXfrm rot="-5400000">
        <a:off x="1" y="416616"/>
        <a:ext cx="825678" cy="353863"/>
      </dsp:txXfrm>
    </dsp:sp>
    <dsp:sp modelId="{A02D0555-6FC2-4176-A9F4-F4B7A3E1B94E}">
      <dsp:nvSpPr>
        <dsp:cNvPr id="0" name=""/>
        <dsp:cNvSpPr/>
      </dsp:nvSpPr>
      <dsp:spPr>
        <a:xfrm rot="5400000">
          <a:off x="5544296" y="-4714839"/>
          <a:ext cx="766701" cy="10203937"/>
        </a:xfrm>
        <a:prstGeom prst="round2Same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Sultan Salahuddin Ayyubi retook the Holy Land. Instead of avenging the blood of those who were slain before he took ransom from those who could afford it and forgave the rest. It stayed under Ottoman rule until the fall of the Empire.</a:t>
          </a:r>
        </a:p>
      </dsp:txBody>
      <dsp:txXfrm rot="-5400000">
        <a:off x="825679" y="41205"/>
        <a:ext cx="10166510" cy="691847"/>
      </dsp:txXfrm>
    </dsp:sp>
    <dsp:sp modelId="{9507C255-7B32-4694-8F7A-2B44EAF45876}">
      <dsp:nvSpPr>
        <dsp:cNvPr id="0" name=""/>
        <dsp:cNvSpPr/>
      </dsp:nvSpPr>
      <dsp:spPr>
        <a:xfrm rot="5400000">
          <a:off x="-176931" y="1212728"/>
          <a:ext cx="1179541" cy="825678"/>
        </a:xfrm>
        <a:prstGeom prst="chevron">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1918</a:t>
          </a:r>
        </a:p>
      </dsp:txBody>
      <dsp:txXfrm rot="-5400000">
        <a:off x="1" y="1448635"/>
        <a:ext cx="825678" cy="353863"/>
      </dsp:txXfrm>
    </dsp:sp>
    <dsp:sp modelId="{DF880BAA-D611-4959-905F-AF684C644B2D}">
      <dsp:nvSpPr>
        <dsp:cNvPr id="0" name=""/>
        <dsp:cNvSpPr/>
      </dsp:nvSpPr>
      <dsp:spPr>
        <a:xfrm rot="5400000">
          <a:off x="5544296" y="-3689482"/>
          <a:ext cx="766701" cy="10203937"/>
        </a:xfrm>
        <a:prstGeom prst="round2Same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The Ottoman Empire collapsed and from 1920 till 1948 Palestine was ruled under a British Mandate.</a:t>
          </a:r>
        </a:p>
      </dsp:txBody>
      <dsp:txXfrm rot="-5400000">
        <a:off x="825679" y="1066562"/>
        <a:ext cx="10166510" cy="691847"/>
      </dsp:txXfrm>
    </dsp:sp>
    <dsp:sp modelId="{F2AE489B-C306-4E30-B1E6-D124B945785E}">
      <dsp:nvSpPr>
        <dsp:cNvPr id="0" name=""/>
        <dsp:cNvSpPr/>
      </dsp:nvSpPr>
      <dsp:spPr>
        <a:xfrm rot="5400000">
          <a:off x="-176931" y="2259693"/>
          <a:ext cx="1179541" cy="825678"/>
        </a:xfrm>
        <a:prstGeom prst="chevron">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1947</a:t>
          </a:r>
        </a:p>
      </dsp:txBody>
      <dsp:txXfrm rot="-5400000">
        <a:off x="1" y="2495600"/>
        <a:ext cx="825678" cy="353863"/>
      </dsp:txXfrm>
    </dsp:sp>
    <dsp:sp modelId="{7C4E17AB-A347-4BD4-89A3-D7B89C04528E}">
      <dsp:nvSpPr>
        <dsp:cNvPr id="0" name=""/>
        <dsp:cNvSpPr/>
      </dsp:nvSpPr>
      <dsp:spPr>
        <a:xfrm rot="5400000">
          <a:off x="5544296" y="-2650800"/>
          <a:ext cx="766701" cy="10203937"/>
        </a:xfrm>
        <a:prstGeom prst="round2Same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sz="1500" kern="1200" dirty="0"/>
            <a:t>the United Nations General Assembly passed a partition plan dividing the British Mandate</a:t>
          </a:r>
        </a:p>
        <a:p>
          <a:pPr marL="114300" lvl="1" indent="-114300" algn="l" defTabSz="666750">
            <a:lnSpc>
              <a:spcPct val="90000"/>
            </a:lnSpc>
            <a:spcBef>
              <a:spcPct val="0"/>
            </a:spcBef>
            <a:spcAft>
              <a:spcPct val="15000"/>
            </a:spcAft>
            <a:buChar char="•"/>
          </a:pPr>
          <a:r>
            <a:rPr lang="en-US" sz="1500" kern="1200" dirty="0"/>
            <a:t>of Palestine in two states.</a:t>
          </a:r>
        </a:p>
      </dsp:txBody>
      <dsp:txXfrm rot="-5400000">
        <a:off x="825679" y="2105244"/>
        <a:ext cx="10166510" cy="691847"/>
      </dsp:txXfrm>
    </dsp:sp>
    <dsp:sp modelId="{014EC1F4-58B0-49BE-8F00-541B602E37A6}">
      <dsp:nvSpPr>
        <dsp:cNvPr id="0" name=""/>
        <dsp:cNvSpPr/>
      </dsp:nvSpPr>
      <dsp:spPr>
        <a:xfrm rot="5400000">
          <a:off x="-176931" y="3280546"/>
          <a:ext cx="1179541" cy="825678"/>
        </a:xfrm>
        <a:prstGeom prst="chevron">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1948</a:t>
          </a:r>
        </a:p>
      </dsp:txBody>
      <dsp:txXfrm rot="-5400000">
        <a:off x="1" y="3516453"/>
        <a:ext cx="825678" cy="353863"/>
      </dsp:txXfrm>
    </dsp:sp>
    <dsp:sp modelId="{75AA68E3-8C0A-459F-A0EF-3308AC04480D}">
      <dsp:nvSpPr>
        <dsp:cNvPr id="0" name=""/>
        <dsp:cNvSpPr/>
      </dsp:nvSpPr>
      <dsp:spPr>
        <a:xfrm rot="5400000">
          <a:off x="5544296" y="-1618780"/>
          <a:ext cx="766701" cy="10203937"/>
        </a:xfrm>
        <a:prstGeom prst="round2Same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78% of historic Palestine was seized for the establishment of the state of Israel. 530 Palestinian villages were ethnically cleansed and 75% of the population fled.</a:t>
          </a:r>
        </a:p>
      </dsp:txBody>
      <dsp:txXfrm rot="-5400000">
        <a:off x="825679" y="3137264"/>
        <a:ext cx="10166510" cy="69184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E2D05949-0167-4761-B49D-769A9CFEBE5F}" type="datetimeFigureOut">
              <a:rPr lang="en-US" smtClean="0"/>
              <a:t>10/13/2023</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296E6CBC-CF59-47A9-929C-A318C2AB8C8A}" type="slidenum">
              <a:rPr lang="en-US" smtClean="0"/>
              <a:t>‹#›</a:t>
            </a:fld>
            <a:endParaRPr lang="en-US"/>
          </a:p>
        </p:txBody>
      </p:sp>
    </p:spTree>
    <p:extLst>
      <p:ext uri="{BB962C8B-B14F-4D97-AF65-F5344CB8AC3E}">
        <p14:creationId xmlns:p14="http://schemas.microsoft.com/office/powerpoint/2010/main" val="1875733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D05949-0167-4761-B49D-769A9CFEBE5F}"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E6CBC-CF59-47A9-929C-A318C2AB8C8A}" type="slidenum">
              <a:rPr lang="en-US" smtClean="0"/>
              <a:t>‹#›</a:t>
            </a:fld>
            <a:endParaRPr lang="en-US"/>
          </a:p>
        </p:txBody>
      </p:sp>
    </p:spTree>
    <p:extLst>
      <p:ext uri="{BB962C8B-B14F-4D97-AF65-F5344CB8AC3E}">
        <p14:creationId xmlns:p14="http://schemas.microsoft.com/office/powerpoint/2010/main" val="2357457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E2D05949-0167-4761-B49D-769A9CFEBE5F}" type="datetimeFigureOut">
              <a:rPr lang="en-US" smtClean="0"/>
              <a:t>10/13/2023</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296E6CBC-CF59-47A9-929C-A318C2AB8C8A}" type="slidenum">
              <a:rPr lang="en-US" smtClean="0"/>
              <a:t>‹#›</a:t>
            </a:fld>
            <a:endParaRPr lang="en-US"/>
          </a:p>
        </p:txBody>
      </p:sp>
    </p:spTree>
    <p:extLst>
      <p:ext uri="{BB962C8B-B14F-4D97-AF65-F5344CB8AC3E}">
        <p14:creationId xmlns:p14="http://schemas.microsoft.com/office/powerpoint/2010/main" val="232021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D05949-0167-4761-B49D-769A9CFEBE5F}"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296E6CBC-CF59-47A9-929C-A318C2AB8C8A}" type="slidenum">
              <a:rPr lang="en-US" smtClean="0"/>
              <a:t>‹#›</a:t>
            </a:fld>
            <a:endParaRPr lang="en-US"/>
          </a:p>
        </p:txBody>
      </p:sp>
    </p:spTree>
    <p:extLst>
      <p:ext uri="{BB962C8B-B14F-4D97-AF65-F5344CB8AC3E}">
        <p14:creationId xmlns:p14="http://schemas.microsoft.com/office/powerpoint/2010/main" val="830225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E2D05949-0167-4761-B49D-769A9CFEBE5F}" type="datetimeFigureOut">
              <a:rPr lang="en-US" smtClean="0"/>
              <a:t>10/13/2023</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96E6CBC-CF59-47A9-929C-A318C2AB8C8A}" type="slidenum">
              <a:rPr lang="en-US" smtClean="0"/>
              <a:t>‹#›</a:t>
            </a:fld>
            <a:endParaRPr lang="en-US"/>
          </a:p>
        </p:txBody>
      </p:sp>
    </p:spTree>
    <p:extLst>
      <p:ext uri="{BB962C8B-B14F-4D97-AF65-F5344CB8AC3E}">
        <p14:creationId xmlns:p14="http://schemas.microsoft.com/office/powerpoint/2010/main" val="1809285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D05949-0167-4761-B49D-769A9CFEBE5F}"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6E6CBC-CF59-47A9-929C-A318C2AB8C8A}" type="slidenum">
              <a:rPr lang="en-US" smtClean="0"/>
              <a:t>‹#›</a:t>
            </a:fld>
            <a:endParaRPr lang="en-US"/>
          </a:p>
        </p:txBody>
      </p:sp>
    </p:spTree>
    <p:extLst>
      <p:ext uri="{BB962C8B-B14F-4D97-AF65-F5344CB8AC3E}">
        <p14:creationId xmlns:p14="http://schemas.microsoft.com/office/powerpoint/2010/main" val="1733905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D05949-0167-4761-B49D-769A9CFEBE5F}" type="datetimeFigureOut">
              <a:rPr lang="en-US" smtClean="0"/>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6E6CBC-CF59-47A9-929C-A318C2AB8C8A}" type="slidenum">
              <a:rPr lang="en-US" smtClean="0"/>
              <a:t>‹#›</a:t>
            </a:fld>
            <a:endParaRPr lang="en-US"/>
          </a:p>
        </p:txBody>
      </p:sp>
    </p:spTree>
    <p:extLst>
      <p:ext uri="{BB962C8B-B14F-4D97-AF65-F5344CB8AC3E}">
        <p14:creationId xmlns:p14="http://schemas.microsoft.com/office/powerpoint/2010/main" val="3386998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D05949-0167-4761-B49D-769A9CFEBE5F}" type="datetimeFigureOut">
              <a:rPr lang="en-US" smtClean="0"/>
              <a:t>10/13/2023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6E6CBC-CF59-47A9-929C-A318C2AB8C8A}" type="slidenum">
              <a:rPr lang="en-US" smtClean="0"/>
              <a:t>‹#›</a:t>
            </a:fld>
            <a:endParaRPr lang="en-US"/>
          </a:p>
        </p:txBody>
      </p:sp>
    </p:spTree>
    <p:extLst>
      <p:ext uri="{BB962C8B-B14F-4D97-AF65-F5344CB8AC3E}">
        <p14:creationId xmlns:p14="http://schemas.microsoft.com/office/powerpoint/2010/main" val="1386858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05949-0167-4761-B49D-769A9CFEBE5F}" type="datetimeFigureOut">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6E6CBC-CF59-47A9-929C-A318C2AB8C8A}" type="slidenum">
              <a:rPr lang="en-US" smtClean="0"/>
              <a:t>‹#›</a:t>
            </a:fld>
            <a:endParaRPr lang="en-US"/>
          </a:p>
        </p:txBody>
      </p:sp>
    </p:spTree>
    <p:extLst>
      <p:ext uri="{BB962C8B-B14F-4D97-AF65-F5344CB8AC3E}">
        <p14:creationId xmlns:p14="http://schemas.microsoft.com/office/powerpoint/2010/main" val="1768881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2D05949-0167-4761-B49D-769A9CFEBE5F}" type="datetimeFigureOut">
              <a:rPr lang="en-US" smtClean="0"/>
              <a:t>10/13/2023</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296E6CBC-CF59-47A9-929C-A318C2AB8C8A}" type="slidenum">
              <a:rPr lang="en-US" smtClean="0"/>
              <a:t>‹#›</a:t>
            </a:fld>
            <a:endParaRPr lang="en-US"/>
          </a:p>
        </p:txBody>
      </p:sp>
    </p:spTree>
    <p:extLst>
      <p:ext uri="{BB962C8B-B14F-4D97-AF65-F5344CB8AC3E}">
        <p14:creationId xmlns:p14="http://schemas.microsoft.com/office/powerpoint/2010/main" val="3402042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D05949-0167-4761-B49D-769A9CFEBE5F}"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6E6CBC-CF59-47A9-929C-A318C2AB8C8A}" type="slidenum">
              <a:rPr lang="en-US" smtClean="0"/>
              <a:t>‹#›</a:t>
            </a:fld>
            <a:endParaRPr lang="en-US"/>
          </a:p>
        </p:txBody>
      </p:sp>
    </p:spTree>
    <p:extLst>
      <p:ext uri="{BB962C8B-B14F-4D97-AF65-F5344CB8AC3E}">
        <p14:creationId xmlns:p14="http://schemas.microsoft.com/office/powerpoint/2010/main" val="2545580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E2D05949-0167-4761-B49D-769A9CFEBE5F}" type="datetimeFigureOut">
              <a:rPr lang="en-US" smtClean="0"/>
              <a:t>10/13/2023</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296E6CBC-CF59-47A9-929C-A318C2AB8C8A}"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74914667"/>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9.jp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A0CDA-9F6D-A457-0567-A70C71A0147C}"/>
              </a:ext>
            </a:extLst>
          </p:cNvPr>
          <p:cNvSpPr>
            <a:spLocks noGrp="1"/>
          </p:cNvSpPr>
          <p:nvPr>
            <p:ph type="ctrTitle"/>
          </p:nvPr>
        </p:nvSpPr>
        <p:spPr>
          <a:xfrm>
            <a:off x="5108331" y="1020431"/>
            <a:ext cx="6466409" cy="1942577"/>
          </a:xfrm>
        </p:spPr>
        <p:txBody>
          <a:bodyPr/>
          <a:lstStyle/>
          <a:p>
            <a:pPr algn="ctr"/>
            <a:r>
              <a:rPr lang="en-US" dirty="0"/>
              <a:t>Masjid Al Aqsa – The blessed Sanctuary </a:t>
            </a:r>
          </a:p>
        </p:txBody>
      </p:sp>
      <p:pic>
        <p:nvPicPr>
          <p:cNvPr id="7" name="Picture 6">
            <a:extLst>
              <a:ext uri="{FF2B5EF4-FFF2-40B4-BE49-F238E27FC236}">
                <a16:creationId xmlns:a16="http://schemas.microsoft.com/office/drawing/2014/main" id="{98144D5A-1DF5-6DC8-6F7D-BD99B1C1D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9987" y="4879730"/>
            <a:ext cx="1686658" cy="1569161"/>
          </a:xfrm>
          <a:prstGeom prst="rect">
            <a:avLst/>
          </a:prstGeom>
        </p:spPr>
      </p:pic>
      <p:pic>
        <p:nvPicPr>
          <p:cNvPr id="1026" name="Picture 2">
            <a:extLst>
              <a:ext uri="{FF2B5EF4-FFF2-40B4-BE49-F238E27FC236}">
                <a16:creationId xmlns:a16="http://schemas.microsoft.com/office/drawing/2014/main" id="{19F66E2E-2DAF-8D86-BE77-BCE4E1B1B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01" y="448408"/>
            <a:ext cx="4842476" cy="5926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338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02068CD-1083-6BD6-E9BC-8EADF2712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569" y="659423"/>
            <a:ext cx="4712677" cy="599991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F83C23E8-1AA3-81D7-88DF-A3A05E147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435" y="696431"/>
            <a:ext cx="4910504" cy="599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553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71E026-E120-90E1-7920-B4879869D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5415" y="5487121"/>
            <a:ext cx="1337446" cy="1337446"/>
          </a:xfrm>
          <a:prstGeom prst="rect">
            <a:avLst/>
          </a:prstGeom>
        </p:spPr>
      </p:pic>
      <p:pic>
        <p:nvPicPr>
          <p:cNvPr id="7" name="Picture 4" descr="Al-Aqsa mosque, Al-Aqsa compound, Temple Mount, Haram Ash-sharif, Jerusalem, Israel, Palestine, Palestinians, Israelis, Peter Isackson">
            <a:extLst>
              <a:ext uri="{FF2B5EF4-FFF2-40B4-BE49-F238E27FC236}">
                <a16:creationId xmlns:a16="http://schemas.microsoft.com/office/drawing/2014/main" id="{603BD01F-281C-6292-4C27-E0E0B8162A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94" r="8968"/>
          <a:stretch/>
        </p:blipFill>
        <p:spPr bwMode="auto">
          <a:xfrm>
            <a:off x="1368109" y="660541"/>
            <a:ext cx="9387306" cy="553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336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95AF-FA14-8AFE-202F-F22260AEBE9B}"/>
              </a:ext>
            </a:extLst>
          </p:cNvPr>
          <p:cNvSpPr>
            <a:spLocks noGrp="1"/>
          </p:cNvSpPr>
          <p:nvPr>
            <p:ph type="ctrTitle"/>
          </p:nvPr>
        </p:nvSpPr>
        <p:spPr/>
        <p:txBody>
          <a:bodyPr/>
          <a:lstStyle/>
          <a:p>
            <a:r>
              <a:rPr lang="en-US" dirty="0"/>
              <a:t>Prophet ISA </a:t>
            </a:r>
          </a:p>
        </p:txBody>
      </p:sp>
      <p:sp>
        <p:nvSpPr>
          <p:cNvPr id="3" name="Subtitle 2">
            <a:extLst>
              <a:ext uri="{FF2B5EF4-FFF2-40B4-BE49-F238E27FC236}">
                <a16:creationId xmlns:a16="http://schemas.microsoft.com/office/drawing/2014/main" id="{2B491278-3C83-8F92-B1EC-8BD87F572C1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61550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B0966B4E-3F2F-319B-08C4-6B21FFEA7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922" y="558311"/>
            <a:ext cx="5972901" cy="60227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43B831E-00FE-3531-10C5-E85656028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9578" y="558311"/>
            <a:ext cx="5143500" cy="6022731"/>
          </a:xfrm>
          <a:prstGeom prst="rect">
            <a:avLst/>
          </a:prstGeom>
        </p:spPr>
      </p:pic>
    </p:spTree>
    <p:extLst>
      <p:ext uri="{BB962C8B-B14F-4D97-AF65-F5344CB8AC3E}">
        <p14:creationId xmlns:p14="http://schemas.microsoft.com/office/powerpoint/2010/main" val="3748710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C3B48ED-BD74-E3F1-E01F-FF89CDB9E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712178"/>
            <a:ext cx="5230914" cy="575896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77C44764-EC11-8DDE-B1D6-E3E8CA97F5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30" b="17940"/>
          <a:stretch/>
        </p:blipFill>
        <p:spPr bwMode="auto">
          <a:xfrm>
            <a:off x="865086" y="712177"/>
            <a:ext cx="4858706" cy="5758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740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E51C0CC4-7794-B8FA-EEB8-945B67964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1" y="1736846"/>
            <a:ext cx="3973461" cy="313812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AF8BFAE3-4C8A-BFBF-5F15-9AC82931F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477" y="677007"/>
            <a:ext cx="4862146"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712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E1102E02-D955-21DB-3987-5CE608575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465" y="1397976"/>
            <a:ext cx="6095891" cy="406204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Vatican, Israel Spar Over Disputed Last Supper Site : NPR">
            <a:extLst>
              <a:ext uri="{FF2B5EF4-FFF2-40B4-BE49-F238E27FC236}">
                <a16:creationId xmlns:a16="http://schemas.microsoft.com/office/drawing/2014/main" id="{7EEBEAB3-7287-26AD-1E85-4D057A449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938" y="2120045"/>
            <a:ext cx="4966242" cy="2786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05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C4FA569-9972-1638-B524-0F7FDEAB0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1897" y="615461"/>
            <a:ext cx="3655526" cy="50391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979C5A0-8913-3112-F0F4-5FDC55762F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35" b="26909"/>
          <a:stretch/>
        </p:blipFill>
        <p:spPr bwMode="auto">
          <a:xfrm>
            <a:off x="7593034" y="615461"/>
            <a:ext cx="4166069" cy="5073162"/>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04613821-FE0C-EDFF-1B8D-A5C189440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52" y="615461"/>
            <a:ext cx="3443058" cy="500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992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27D376-3CDD-C49E-6555-FFCCB3670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6279" y="1043693"/>
            <a:ext cx="6115845" cy="5143500"/>
          </a:xfrm>
          <a:prstGeom prst="rect">
            <a:avLst/>
          </a:prstGeom>
        </p:spPr>
      </p:pic>
      <p:pic>
        <p:nvPicPr>
          <p:cNvPr id="3" name="Picture 2">
            <a:extLst>
              <a:ext uri="{FF2B5EF4-FFF2-40B4-BE49-F238E27FC236}">
                <a16:creationId xmlns:a16="http://schemas.microsoft.com/office/drawing/2014/main" id="{BF9E53FA-D6AF-6BD4-639F-78B6AB0A15FE}"/>
              </a:ext>
            </a:extLst>
          </p:cNvPr>
          <p:cNvPicPr>
            <a:picLocks noChangeAspect="1"/>
          </p:cNvPicPr>
          <p:nvPr/>
        </p:nvPicPr>
        <p:blipFill rotWithShape="1">
          <a:blip r:embed="rId3">
            <a:extLst>
              <a:ext uri="{28A0092B-C50C-407E-A947-70E740481C1C}">
                <a14:useLocalDpi xmlns:a14="http://schemas.microsoft.com/office/drawing/2010/main" val="0"/>
              </a:ext>
            </a:extLst>
          </a:blip>
          <a:srcRect l="-505" r="44223"/>
          <a:stretch/>
        </p:blipFill>
        <p:spPr>
          <a:xfrm rot="5400000">
            <a:off x="6504410" y="877208"/>
            <a:ext cx="4321422" cy="5758615"/>
          </a:xfrm>
          <a:prstGeom prst="rect">
            <a:avLst/>
          </a:prstGeom>
        </p:spPr>
      </p:pic>
    </p:spTree>
    <p:extLst>
      <p:ext uri="{BB962C8B-B14F-4D97-AF65-F5344CB8AC3E}">
        <p14:creationId xmlns:p14="http://schemas.microsoft.com/office/powerpoint/2010/main" val="700065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2F5883-7DB4-A37F-B742-F945DA8D0C3D}"/>
              </a:ext>
            </a:extLst>
          </p:cNvPr>
          <p:cNvPicPr>
            <a:picLocks noChangeAspect="1"/>
          </p:cNvPicPr>
          <p:nvPr/>
        </p:nvPicPr>
        <p:blipFill>
          <a:blip r:embed="rId2"/>
          <a:stretch>
            <a:fillRect/>
          </a:stretch>
        </p:blipFill>
        <p:spPr>
          <a:xfrm>
            <a:off x="6676292" y="631222"/>
            <a:ext cx="4615961" cy="6152791"/>
          </a:xfrm>
          <a:prstGeom prst="rect">
            <a:avLst/>
          </a:prstGeom>
        </p:spPr>
      </p:pic>
      <p:pic>
        <p:nvPicPr>
          <p:cNvPr id="24578" name="Picture 2">
            <a:extLst>
              <a:ext uri="{FF2B5EF4-FFF2-40B4-BE49-F238E27FC236}">
                <a16:creationId xmlns:a16="http://schemas.microsoft.com/office/drawing/2014/main" id="{919F411D-A8AA-2CB0-A9BB-F89BD35C7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626" y="571500"/>
            <a:ext cx="4731728" cy="6154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570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74BE4-AA1C-DB9D-29C6-C64036DCC0A7}"/>
              </a:ext>
            </a:extLst>
          </p:cNvPr>
          <p:cNvSpPr>
            <a:spLocks noGrp="1"/>
          </p:cNvSpPr>
          <p:nvPr>
            <p:ph type="title"/>
          </p:nvPr>
        </p:nvSpPr>
        <p:spPr/>
        <p:txBody>
          <a:bodyPr/>
          <a:lstStyle/>
          <a:p>
            <a:r>
              <a:rPr lang="en-US" dirty="0"/>
              <a:t>Virtues</a:t>
            </a:r>
          </a:p>
        </p:txBody>
      </p:sp>
      <p:sp>
        <p:nvSpPr>
          <p:cNvPr id="3" name="Content Placeholder 2">
            <a:extLst>
              <a:ext uri="{FF2B5EF4-FFF2-40B4-BE49-F238E27FC236}">
                <a16:creationId xmlns:a16="http://schemas.microsoft.com/office/drawing/2014/main" id="{DEFCD59C-5B94-2F6E-863D-44CCFD381E29}"/>
              </a:ext>
            </a:extLst>
          </p:cNvPr>
          <p:cNvSpPr>
            <a:spLocks noGrp="1"/>
          </p:cNvSpPr>
          <p:nvPr>
            <p:ph idx="1"/>
          </p:nvPr>
        </p:nvSpPr>
        <p:spPr>
          <a:xfrm>
            <a:off x="581192" y="2259627"/>
            <a:ext cx="5898739" cy="3678303"/>
          </a:xfrm>
        </p:spPr>
        <p:txBody>
          <a:bodyPr/>
          <a:lstStyle/>
          <a:p>
            <a:pPr marL="0" indent="0">
              <a:buNone/>
            </a:pPr>
            <a:r>
              <a:rPr lang="en-US" b="0" i="0" dirty="0">
                <a:solidFill>
                  <a:srgbClr val="444444"/>
                </a:solidFill>
                <a:effectLst/>
                <a:latin typeface="Raleway" pitchFamily="2" charset="0"/>
              </a:rPr>
              <a:t>It is with the intention to rekindle the love, affection and devotion of Muslims to Masjid Al-Aqsa that we are gathered here today.</a:t>
            </a:r>
          </a:p>
          <a:p>
            <a:pPr marL="0" indent="0">
              <a:buNone/>
            </a:pPr>
            <a:r>
              <a:rPr lang="en-US" b="0" i="0" dirty="0">
                <a:solidFill>
                  <a:srgbClr val="444444"/>
                </a:solidFill>
                <a:effectLst/>
                <a:latin typeface="Raleway" pitchFamily="2" charset="0"/>
              </a:rPr>
              <a:t>Our Prophet (saw) showed such great concern and inculcated into the Companions the need to liberate Masjid Al-Aqsa and Jerusalem.</a:t>
            </a:r>
          </a:p>
          <a:p>
            <a:pPr marL="0" indent="0">
              <a:buNone/>
            </a:pPr>
            <a:r>
              <a:rPr lang="en-US" dirty="0">
                <a:solidFill>
                  <a:srgbClr val="444444"/>
                </a:solidFill>
                <a:latin typeface="Raleway" pitchFamily="2" charset="0"/>
              </a:rPr>
              <a:t>He once saw a companion </a:t>
            </a:r>
            <a:r>
              <a:rPr lang="en-US" dirty="0" err="1">
                <a:solidFill>
                  <a:srgbClr val="444444"/>
                </a:solidFill>
                <a:latin typeface="Raleway" pitchFamily="2" charset="0"/>
              </a:rPr>
              <a:t>Shaddad</a:t>
            </a:r>
            <a:r>
              <a:rPr lang="en-US" dirty="0">
                <a:solidFill>
                  <a:srgbClr val="444444"/>
                </a:solidFill>
                <a:latin typeface="Raleway" pitchFamily="2" charset="0"/>
              </a:rPr>
              <a:t> bin Aws in distress.</a:t>
            </a:r>
            <a:endParaRPr lang="en-US" dirty="0"/>
          </a:p>
        </p:txBody>
      </p:sp>
      <p:pic>
        <p:nvPicPr>
          <p:cNvPr id="5" name="Picture 2">
            <a:extLst>
              <a:ext uri="{FF2B5EF4-FFF2-40B4-BE49-F238E27FC236}">
                <a16:creationId xmlns:a16="http://schemas.microsoft.com/office/drawing/2014/main" id="{E2983D87-48DD-38F9-1C20-E5F18C9CE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177" y="2114808"/>
            <a:ext cx="4012138" cy="41551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E03D760-6824-A744-6290-DEFC16DE1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8858" y="5583115"/>
            <a:ext cx="1370347" cy="1274885"/>
          </a:xfrm>
          <a:prstGeom prst="rect">
            <a:avLst/>
          </a:prstGeom>
        </p:spPr>
      </p:pic>
    </p:spTree>
    <p:extLst>
      <p:ext uri="{BB962C8B-B14F-4D97-AF65-F5344CB8AC3E}">
        <p14:creationId xmlns:p14="http://schemas.microsoft.com/office/powerpoint/2010/main" val="909032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B7A8FE11-B37F-FD00-3730-39754BB64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07" y="787009"/>
            <a:ext cx="4133850" cy="54949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16E9A1-2440-7748-46BC-AAB727C56CD2}"/>
              </a:ext>
            </a:extLst>
          </p:cNvPr>
          <p:cNvSpPr txBox="1"/>
          <p:nvPr/>
        </p:nvSpPr>
        <p:spPr>
          <a:xfrm>
            <a:off x="5926015" y="2699238"/>
            <a:ext cx="5467091" cy="1200329"/>
          </a:xfrm>
          <a:prstGeom prst="rect">
            <a:avLst/>
          </a:prstGeom>
          <a:noFill/>
        </p:spPr>
        <p:txBody>
          <a:bodyPr wrap="square" rtlCol="0">
            <a:spAutoFit/>
          </a:bodyPr>
          <a:lstStyle/>
          <a:p>
            <a:r>
              <a:rPr lang="en-US" b="0" i="0">
                <a:solidFill>
                  <a:srgbClr val="444444"/>
                </a:solidFill>
                <a:effectLst/>
                <a:latin typeface="Raleway" pitchFamily="2" charset="0"/>
              </a:rPr>
              <a:t>Mujamma Ibn Al-Harith (ra) narrates that the Prophet (saw) said, “Ibn Maryam (Jesus) will kill Al-Dajjal (the Anti-Christ) at the door of Ludd (a town in Palestine)”. (Ahmad, Tirmidhi)</a:t>
            </a:r>
            <a:endParaRPr lang="en-US" dirty="0"/>
          </a:p>
        </p:txBody>
      </p:sp>
    </p:spTree>
    <p:extLst>
      <p:ext uri="{BB962C8B-B14F-4D97-AF65-F5344CB8AC3E}">
        <p14:creationId xmlns:p14="http://schemas.microsoft.com/office/powerpoint/2010/main" val="570949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E07E-DE0D-BB62-4C81-2010E457EBA3}"/>
              </a:ext>
            </a:extLst>
          </p:cNvPr>
          <p:cNvSpPr>
            <a:spLocks noGrp="1"/>
          </p:cNvSpPr>
          <p:nvPr>
            <p:ph type="ctrTitle"/>
          </p:nvPr>
        </p:nvSpPr>
        <p:spPr/>
        <p:txBody>
          <a:bodyPr/>
          <a:lstStyle/>
          <a:p>
            <a:r>
              <a:rPr lang="en-US" dirty="0"/>
              <a:t>Dawood and </a:t>
            </a:r>
            <a:r>
              <a:rPr lang="en-US" dirty="0" err="1"/>
              <a:t>Sulaiman</a:t>
            </a:r>
            <a:r>
              <a:rPr lang="en-US" dirty="0"/>
              <a:t> AS </a:t>
            </a:r>
          </a:p>
        </p:txBody>
      </p:sp>
      <p:sp>
        <p:nvSpPr>
          <p:cNvPr id="3" name="Subtitle 2">
            <a:extLst>
              <a:ext uri="{FF2B5EF4-FFF2-40B4-BE49-F238E27FC236}">
                <a16:creationId xmlns:a16="http://schemas.microsoft.com/office/drawing/2014/main" id="{006DE8D4-9E68-4FB8-49AC-A63FFEF8C0A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69432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584B1D-D284-543F-59A7-D7E206B77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439" y="1334448"/>
            <a:ext cx="6285817" cy="4646303"/>
          </a:xfrm>
          <a:prstGeom prst="rect">
            <a:avLst/>
          </a:prstGeom>
        </p:spPr>
      </p:pic>
      <p:sp>
        <p:nvSpPr>
          <p:cNvPr id="3" name="TextBox 2">
            <a:extLst>
              <a:ext uri="{FF2B5EF4-FFF2-40B4-BE49-F238E27FC236}">
                <a16:creationId xmlns:a16="http://schemas.microsoft.com/office/drawing/2014/main" id="{B42B6B0F-4394-FD9C-A18A-54264F133A6C}"/>
              </a:ext>
            </a:extLst>
          </p:cNvPr>
          <p:cNvSpPr txBox="1"/>
          <p:nvPr/>
        </p:nvSpPr>
        <p:spPr>
          <a:xfrm>
            <a:off x="7684477" y="1397977"/>
            <a:ext cx="4053253" cy="4524315"/>
          </a:xfrm>
          <a:prstGeom prst="rect">
            <a:avLst/>
          </a:prstGeom>
          <a:noFill/>
        </p:spPr>
        <p:txBody>
          <a:bodyPr wrap="square" rtlCol="0">
            <a:spAutoFit/>
          </a:bodyPr>
          <a:lstStyle/>
          <a:p>
            <a:r>
              <a:rPr lang="en-US" dirty="0"/>
              <a:t>The Location of the Throne of </a:t>
            </a:r>
            <a:r>
              <a:rPr lang="en-US" dirty="0" err="1"/>
              <a:t>Sulaiman</a:t>
            </a:r>
            <a:r>
              <a:rPr lang="en-US" dirty="0"/>
              <a:t> AS</a:t>
            </a:r>
          </a:p>
          <a:p>
            <a:endParaRPr lang="en-US" dirty="0"/>
          </a:p>
          <a:p>
            <a:r>
              <a:rPr lang="en-US" dirty="0"/>
              <a:t>He built the Masjid with the help of the locals and the </a:t>
            </a:r>
            <a:r>
              <a:rPr lang="en-US" dirty="0" err="1"/>
              <a:t>Jinns</a:t>
            </a:r>
            <a:r>
              <a:rPr lang="en-US" dirty="0"/>
              <a:t>  </a:t>
            </a:r>
          </a:p>
          <a:p>
            <a:endParaRPr lang="en-US" dirty="0"/>
          </a:p>
          <a:p>
            <a:r>
              <a:rPr lang="en-US" dirty="0"/>
              <a:t>When Prophet </a:t>
            </a:r>
            <a:r>
              <a:rPr lang="en-US" dirty="0" err="1"/>
              <a:t>Sulaiman</a:t>
            </a:r>
            <a:r>
              <a:rPr lang="en-US" dirty="0"/>
              <a:t> was building Masjid al-Aqsa, he made a </a:t>
            </a:r>
            <a:r>
              <a:rPr lang="en-US" dirty="0" err="1"/>
              <a:t>du'a</a:t>
            </a:r>
            <a:r>
              <a:rPr lang="en-US" dirty="0"/>
              <a:t> to Allah for three things: </a:t>
            </a:r>
          </a:p>
          <a:p>
            <a:r>
              <a:rPr lang="en-US" dirty="0"/>
              <a:t>First, he asked to pass verdicts which are pleasing to Allah </a:t>
            </a:r>
          </a:p>
          <a:p>
            <a:r>
              <a:rPr lang="en-US" dirty="0"/>
              <a:t>Second, he asked for a kingdom such that no one before or after him would have. </a:t>
            </a:r>
          </a:p>
          <a:p>
            <a:r>
              <a:rPr lang="en-US" dirty="0"/>
              <a:t>Third, Non should come to this Masjid except that their sins are forgiven just as the day their mother gave birth to them </a:t>
            </a:r>
          </a:p>
        </p:txBody>
      </p:sp>
    </p:spTree>
    <p:extLst>
      <p:ext uri="{BB962C8B-B14F-4D97-AF65-F5344CB8AC3E}">
        <p14:creationId xmlns:p14="http://schemas.microsoft.com/office/powerpoint/2010/main" val="2564227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B8D0-3698-AFE1-5A47-EF031393E4A4}"/>
              </a:ext>
            </a:extLst>
          </p:cNvPr>
          <p:cNvSpPr>
            <a:spLocks noGrp="1"/>
          </p:cNvSpPr>
          <p:nvPr>
            <p:ph type="ctrTitle"/>
          </p:nvPr>
        </p:nvSpPr>
        <p:spPr/>
        <p:txBody>
          <a:bodyPr/>
          <a:lstStyle/>
          <a:p>
            <a:r>
              <a:rPr lang="en-US" dirty="0"/>
              <a:t>Ibrahim AS and His Progeny </a:t>
            </a:r>
          </a:p>
        </p:txBody>
      </p:sp>
      <p:sp>
        <p:nvSpPr>
          <p:cNvPr id="3" name="Subtitle 2">
            <a:extLst>
              <a:ext uri="{FF2B5EF4-FFF2-40B4-BE49-F238E27FC236}">
                <a16:creationId xmlns:a16="http://schemas.microsoft.com/office/drawing/2014/main" id="{E2824951-1D9B-5FC9-8F15-68ADEFCB87EF}"/>
              </a:ext>
            </a:extLst>
          </p:cNvPr>
          <p:cNvSpPr>
            <a:spLocks noGrp="1"/>
          </p:cNvSpPr>
          <p:nvPr>
            <p:ph type="subTitle" idx="1"/>
          </p:nvPr>
        </p:nvSpPr>
        <p:spPr/>
        <p:txBody>
          <a:bodyPr/>
          <a:lstStyle/>
          <a:p>
            <a:r>
              <a:rPr lang="en-US" dirty="0"/>
              <a:t>Hebron </a:t>
            </a:r>
          </a:p>
        </p:txBody>
      </p:sp>
    </p:spTree>
    <p:extLst>
      <p:ext uri="{BB962C8B-B14F-4D97-AF65-F5344CB8AC3E}">
        <p14:creationId xmlns:p14="http://schemas.microsoft.com/office/powerpoint/2010/main" val="2050888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2DA5EA2-118A-B5C5-CC3A-EE27A6966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310" y="782513"/>
            <a:ext cx="3878873" cy="54688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D803513-36F8-A035-E058-5D34EAECA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42567" y="1577486"/>
            <a:ext cx="5468819" cy="3878872"/>
          </a:xfrm>
          <a:prstGeom prst="rect">
            <a:avLst/>
          </a:prstGeom>
        </p:spPr>
      </p:pic>
      <p:pic>
        <p:nvPicPr>
          <p:cNvPr id="12" name="Picture 11">
            <a:extLst>
              <a:ext uri="{FF2B5EF4-FFF2-40B4-BE49-F238E27FC236}">
                <a16:creationId xmlns:a16="http://schemas.microsoft.com/office/drawing/2014/main" id="{54A7DA23-9273-38E4-6170-58FC64F508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361820" y="1758463"/>
            <a:ext cx="5468818" cy="3516920"/>
          </a:xfrm>
          <a:prstGeom prst="rect">
            <a:avLst/>
          </a:prstGeom>
        </p:spPr>
      </p:pic>
    </p:spTree>
    <p:extLst>
      <p:ext uri="{BB962C8B-B14F-4D97-AF65-F5344CB8AC3E}">
        <p14:creationId xmlns:p14="http://schemas.microsoft.com/office/powerpoint/2010/main" val="3380330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07339-31B1-C073-B9A5-F2F83F488CF1}"/>
              </a:ext>
            </a:extLst>
          </p:cNvPr>
          <p:cNvPicPr>
            <a:picLocks noChangeAspect="1"/>
          </p:cNvPicPr>
          <p:nvPr/>
        </p:nvPicPr>
        <p:blipFill rotWithShape="1">
          <a:blip r:embed="rId2">
            <a:extLst>
              <a:ext uri="{28A0092B-C50C-407E-A947-70E740481C1C}">
                <a14:useLocalDpi xmlns:a14="http://schemas.microsoft.com/office/drawing/2010/main" val="0"/>
              </a:ext>
            </a:extLst>
          </a:blip>
          <a:srcRect r="9649"/>
          <a:stretch/>
        </p:blipFill>
        <p:spPr>
          <a:xfrm>
            <a:off x="1440599" y="664001"/>
            <a:ext cx="4116139" cy="6074339"/>
          </a:xfrm>
          <a:prstGeom prst="rect">
            <a:avLst/>
          </a:prstGeom>
        </p:spPr>
      </p:pic>
      <p:pic>
        <p:nvPicPr>
          <p:cNvPr id="3" name="Picture 2">
            <a:extLst>
              <a:ext uri="{FF2B5EF4-FFF2-40B4-BE49-F238E27FC236}">
                <a16:creationId xmlns:a16="http://schemas.microsoft.com/office/drawing/2014/main" id="{9CDD40E1-B394-FC54-8389-D93063A21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64084"/>
            <a:ext cx="4555817" cy="6074422"/>
          </a:xfrm>
          <a:prstGeom prst="rect">
            <a:avLst/>
          </a:prstGeom>
        </p:spPr>
      </p:pic>
    </p:spTree>
    <p:extLst>
      <p:ext uri="{BB962C8B-B14F-4D97-AF65-F5344CB8AC3E}">
        <p14:creationId xmlns:p14="http://schemas.microsoft.com/office/powerpoint/2010/main" val="499148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7C0917-C10A-925F-B449-BAF6447DB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136" y="615458"/>
            <a:ext cx="4470888" cy="594301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Well of Prophet Yusuf (عليه السلام)">
            <a:extLst>
              <a:ext uri="{FF2B5EF4-FFF2-40B4-BE49-F238E27FC236}">
                <a16:creationId xmlns:a16="http://schemas.microsoft.com/office/drawing/2014/main" id="{8E262BCB-B537-A88F-764A-0F6D471CC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58" r="146"/>
          <a:stretch/>
        </p:blipFill>
        <p:spPr bwMode="auto">
          <a:xfrm>
            <a:off x="5873262" y="791307"/>
            <a:ext cx="5671038" cy="495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236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5F6C6-B987-DCF8-309F-B509AE4CAEAE}"/>
              </a:ext>
            </a:extLst>
          </p:cNvPr>
          <p:cNvSpPr>
            <a:spLocks noGrp="1"/>
          </p:cNvSpPr>
          <p:nvPr>
            <p:ph type="ctrTitle"/>
          </p:nvPr>
        </p:nvSpPr>
        <p:spPr/>
        <p:txBody>
          <a:bodyPr/>
          <a:lstStyle/>
          <a:p>
            <a:r>
              <a:rPr lang="en-US" dirty="0"/>
              <a:t>Yunus AS </a:t>
            </a:r>
          </a:p>
        </p:txBody>
      </p:sp>
      <p:sp>
        <p:nvSpPr>
          <p:cNvPr id="3" name="Subtitle 2">
            <a:extLst>
              <a:ext uri="{FF2B5EF4-FFF2-40B4-BE49-F238E27FC236}">
                <a16:creationId xmlns:a16="http://schemas.microsoft.com/office/drawing/2014/main" id="{EB40E133-2F00-3401-9B6C-D00A1ED3DFD1}"/>
              </a:ext>
            </a:extLst>
          </p:cNvPr>
          <p:cNvSpPr>
            <a:spLocks noGrp="1"/>
          </p:cNvSpPr>
          <p:nvPr>
            <p:ph type="subTitle" idx="1"/>
          </p:nvPr>
        </p:nvSpPr>
        <p:spPr/>
        <p:txBody>
          <a:bodyPr/>
          <a:lstStyle/>
          <a:p>
            <a:r>
              <a:rPr lang="en-US" dirty="0" err="1"/>
              <a:t>Halhoul</a:t>
            </a:r>
            <a:r>
              <a:rPr lang="en-US" dirty="0"/>
              <a:t> </a:t>
            </a:r>
          </a:p>
        </p:txBody>
      </p:sp>
    </p:spTree>
    <p:extLst>
      <p:ext uri="{BB962C8B-B14F-4D97-AF65-F5344CB8AC3E}">
        <p14:creationId xmlns:p14="http://schemas.microsoft.com/office/powerpoint/2010/main" val="2631951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A5B6F6BC-8036-E609-20C9-8BFD45505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954" y="1153257"/>
            <a:ext cx="5561226" cy="4183674"/>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a:extLst>
              <a:ext uri="{FF2B5EF4-FFF2-40B4-BE49-F238E27FC236}">
                <a16:creationId xmlns:a16="http://schemas.microsoft.com/office/drawing/2014/main" id="{C27C9CF5-03DE-0334-7C3F-F4EC6BCE5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261" y="129930"/>
            <a:ext cx="4948604" cy="6598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070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52764-30DF-CD07-AB8F-C762D52BD6C7}"/>
              </a:ext>
            </a:extLst>
          </p:cNvPr>
          <p:cNvSpPr>
            <a:spLocks noGrp="1"/>
          </p:cNvSpPr>
          <p:nvPr>
            <p:ph type="ctrTitle"/>
          </p:nvPr>
        </p:nvSpPr>
        <p:spPr/>
        <p:txBody>
          <a:bodyPr/>
          <a:lstStyle/>
          <a:p>
            <a:r>
              <a:rPr lang="en-US" dirty="0"/>
              <a:t>Musa AS </a:t>
            </a:r>
          </a:p>
        </p:txBody>
      </p:sp>
      <p:sp>
        <p:nvSpPr>
          <p:cNvPr id="3" name="Subtitle 2">
            <a:extLst>
              <a:ext uri="{FF2B5EF4-FFF2-40B4-BE49-F238E27FC236}">
                <a16:creationId xmlns:a16="http://schemas.microsoft.com/office/drawing/2014/main" id="{1F86F832-A8A1-5255-7EFF-298B40A38744}"/>
              </a:ext>
            </a:extLst>
          </p:cNvPr>
          <p:cNvSpPr>
            <a:spLocks noGrp="1"/>
          </p:cNvSpPr>
          <p:nvPr>
            <p:ph type="subTitle" idx="1"/>
          </p:nvPr>
        </p:nvSpPr>
        <p:spPr/>
        <p:txBody>
          <a:bodyPr/>
          <a:lstStyle/>
          <a:p>
            <a:r>
              <a:rPr lang="en-US" dirty="0"/>
              <a:t>Jericho </a:t>
            </a:r>
          </a:p>
        </p:txBody>
      </p:sp>
      <p:pic>
        <p:nvPicPr>
          <p:cNvPr id="4" name="Picture 3">
            <a:extLst>
              <a:ext uri="{FF2B5EF4-FFF2-40B4-BE49-F238E27FC236}">
                <a16:creationId xmlns:a16="http://schemas.microsoft.com/office/drawing/2014/main" id="{BEA0A9A0-018D-769A-E967-3FD8BFDF8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0237" y="5347717"/>
            <a:ext cx="1122485" cy="1044290"/>
          </a:xfrm>
          <a:prstGeom prst="rect">
            <a:avLst/>
          </a:prstGeom>
        </p:spPr>
      </p:pic>
    </p:spTree>
    <p:extLst>
      <p:ext uri="{BB962C8B-B14F-4D97-AF65-F5344CB8AC3E}">
        <p14:creationId xmlns:p14="http://schemas.microsoft.com/office/powerpoint/2010/main" val="3202163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6A1B-E089-7FBA-148C-0829906B3F6E}"/>
              </a:ext>
            </a:extLst>
          </p:cNvPr>
          <p:cNvSpPr>
            <a:spLocks noGrp="1"/>
          </p:cNvSpPr>
          <p:nvPr>
            <p:ph type="title"/>
          </p:nvPr>
        </p:nvSpPr>
        <p:spPr/>
        <p:txBody>
          <a:bodyPr/>
          <a:lstStyle/>
          <a:p>
            <a:r>
              <a:rPr lang="en-US" dirty="0"/>
              <a:t>Virtues</a:t>
            </a:r>
          </a:p>
        </p:txBody>
      </p:sp>
      <p:pic>
        <p:nvPicPr>
          <p:cNvPr id="4" name="Picture 3">
            <a:extLst>
              <a:ext uri="{FF2B5EF4-FFF2-40B4-BE49-F238E27FC236}">
                <a16:creationId xmlns:a16="http://schemas.microsoft.com/office/drawing/2014/main" id="{40A8166C-1821-87D3-7583-D6A7DB63C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5415" y="5487121"/>
            <a:ext cx="1337446" cy="1337446"/>
          </a:xfrm>
          <a:prstGeom prst="rect">
            <a:avLst/>
          </a:prstGeom>
        </p:spPr>
      </p:pic>
      <p:pic>
        <p:nvPicPr>
          <p:cNvPr id="2052" name="Picture 4" descr="Al-Aqsa mosque, Al-Aqsa compound, Temple Mount, Haram Ash-sharif, Jerusalem, Israel, Palestine, Palestinians, Israelis, Peter Isackson">
            <a:extLst>
              <a:ext uri="{FF2B5EF4-FFF2-40B4-BE49-F238E27FC236}">
                <a16:creationId xmlns:a16="http://schemas.microsoft.com/office/drawing/2014/main" id="{8EF83DC4-8039-7A63-FA46-5C2B590E7D9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794" r="8968"/>
          <a:stretch/>
        </p:blipFill>
        <p:spPr bwMode="auto">
          <a:xfrm>
            <a:off x="509953" y="2127079"/>
            <a:ext cx="6479931" cy="387740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A26041B-3712-43C1-14E6-C69B4860FE10}"/>
              </a:ext>
            </a:extLst>
          </p:cNvPr>
          <p:cNvSpPr txBox="1">
            <a:spLocks/>
          </p:cNvSpPr>
          <p:nvPr/>
        </p:nvSpPr>
        <p:spPr>
          <a:xfrm>
            <a:off x="6907824" y="1970933"/>
            <a:ext cx="5043346" cy="36783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a:solidFill>
                  <a:srgbClr val="444444"/>
                </a:solidFill>
                <a:latin typeface="Raleway" panose="020F0502020204030204" pitchFamily="2" charset="0"/>
              </a:rPr>
              <a:t> Zaid Ibn Thabit (ra) reports that the Prophet (saw) said, “How blessed is Al-Sham”! The Companions (ra) asked, “Why is that”? The Messenger (saw) replied, “I see the Angels of Allah spreading their wings over Al-Sham”. Ibn Abbas (ra) added, “And the Prophets lived therein. There is not a single inch in Al-Quds (Jerusalem) where a Prophet has not prayed or an Angel not stood”. (Tirmidhi, Ahmad)</a:t>
            </a:r>
            <a:endParaRPr lang="en-US" dirty="0"/>
          </a:p>
        </p:txBody>
      </p:sp>
    </p:spTree>
    <p:extLst>
      <p:ext uri="{BB962C8B-B14F-4D97-AF65-F5344CB8AC3E}">
        <p14:creationId xmlns:p14="http://schemas.microsoft.com/office/powerpoint/2010/main" val="461849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286FF3-5B0F-D718-136F-26C640B06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5415" y="5487121"/>
            <a:ext cx="1337446" cy="1337446"/>
          </a:xfrm>
          <a:prstGeom prst="rect">
            <a:avLst/>
          </a:prstGeom>
        </p:spPr>
      </p:pic>
      <p:pic>
        <p:nvPicPr>
          <p:cNvPr id="3078" name="Picture 6">
            <a:extLst>
              <a:ext uri="{FF2B5EF4-FFF2-40B4-BE49-F238E27FC236}">
                <a16:creationId xmlns:a16="http://schemas.microsoft.com/office/drawing/2014/main" id="{5D1F95A8-5F54-9250-E5B2-D7D43F6C8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273" y="580291"/>
            <a:ext cx="5188927" cy="60041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136A3B3-3B50-2F9C-B945-208FCB2479E6}"/>
              </a:ext>
            </a:extLst>
          </p:cNvPr>
          <p:cNvPicPr>
            <a:picLocks noChangeAspect="1"/>
          </p:cNvPicPr>
          <p:nvPr/>
        </p:nvPicPr>
        <p:blipFill rotWithShape="1">
          <a:blip r:embed="rId4">
            <a:extLst>
              <a:ext uri="{28A0092B-C50C-407E-A947-70E740481C1C}">
                <a14:useLocalDpi xmlns:a14="http://schemas.microsoft.com/office/drawing/2010/main" val="0"/>
              </a:ext>
            </a:extLst>
          </a:blip>
          <a:srcRect t="19230" b="19103"/>
          <a:stretch/>
        </p:blipFill>
        <p:spPr>
          <a:xfrm>
            <a:off x="6831623" y="819400"/>
            <a:ext cx="4135846" cy="5525950"/>
          </a:xfrm>
          <a:prstGeom prst="rect">
            <a:avLst/>
          </a:prstGeom>
        </p:spPr>
      </p:pic>
    </p:spTree>
    <p:extLst>
      <p:ext uri="{BB962C8B-B14F-4D97-AF65-F5344CB8AC3E}">
        <p14:creationId xmlns:p14="http://schemas.microsoft.com/office/powerpoint/2010/main" val="3755819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6324F-6744-582B-726A-892766799FAF}"/>
              </a:ext>
            </a:extLst>
          </p:cNvPr>
          <p:cNvSpPr>
            <a:spLocks noGrp="1"/>
          </p:cNvSpPr>
          <p:nvPr>
            <p:ph type="ctrTitle"/>
          </p:nvPr>
        </p:nvSpPr>
        <p:spPr/>
        <p:txBody>
          <a:bodyPr/>
          <a:lstStyle/>
          <a:p>
            <a:r>
              <a:rPr lang="en-US" dirty="0"/>
              <a:t>Islamic Conquest under Umar RA</a:t>
            </a:r>
          </a:p>
        </p:txBody>
      </p:sp>
      <p:sp>
        <p:nvSpPr>
          <p:cNvPr id="3" name="Subtitle 2">
            <a:extLst>
              <a:ext uri="{FF2B5EF4-FFF2-40B4-BE49-F238E27FC236}">
                <a16:creationId xmlns:a16="http://schemas.microsoft.com/office/drawing/2014/main" id="{06B314A1-AE2D-A572-5195-E964EE4B5F9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56036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DEA77230-0167-EABD-EAEE-E6864ACA4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15" y="1657033"/>
            <a:ext cx="4705567" cy="33201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B5298E9-7A8E-F764-2BFE-63C8A7790CD4}"/>
              </a:ext>
            </a:extLst>
          </p:cNvPr>
          <p:cNvSpPr txBox="1"/>
          <p:nvPr/>
        </p:nvSpPr>
        <p:spPr>
          <a:xfrm>
            <a:off x="5239698" y="1763213"/>
            <a:ext cx="6732494" cy="2862322"/>
          </a:xfrm>
          <a:prstGeom prst="rect">
            <a:avLst/>
          </a:prstGeom>
          <a:noFill/>
        </p:spPr>
        <p:txBody>
          <a:bodyPr wrap="square" rtlCol="0">
            <a:spAutoFit/>
          </a:bodyPr>
          <a:lstStyle/>
          <a:p>
            <a:r>
              <a:rPr lang="en-US" dirty="0"/>
              <a:t>When entering Palestine, Hadhrat Umar was walking and his servant was riding his</a:t>
            </a:r>
          </a:p>
          <a:p>
            <a:r>
              <a:rPr lang="en-US" dirty="0"/>
              <a:t>donkey. A few points of the treaty are as follows:</a:t>
            </a:r>
          </a:p>
          <a:p>
            <a:r>
              <a:rPr lang="en-US" dirty="0"/>
              <a:t>1. All the inhabitants were granted security.</a:t>
            </a:r>
          </a:p>
          <a:p>
            <a:r>
              <a:rPr lang="en-US" dirty="0"/>
              <a:t>2. Their churches were not to be demolished nor be taken as residence.</a:t>
            </a:r>
          </a:p>
          <a:p>
            <a:r>
              <a:rPr lang="en-US" dirty="0"/>
              <a:t>3. Nothing shall be damaged and crosses were not to be removed.</a:t>
            </a:r>
          </a:p>
          <a:p>
            <a:r>
              <a:rPr lang="en-US" dirty="0"/>
              <a:t>4. They shall not be harassed because of their religion and none of them shall be harmed.</a:t>
            </a:r>
          </a:p>
          <a:p>
            <a:r>
              <a:rPr lang="en-US" dirty="0"/>
              <a:t>➢ From this we see Islam is a religion of tolerance and peace.</a:t>
            </a:r>
          </a:p>
        </p:txBody>
      </p:sp>
    </p:spTree>
    <p:extLst>
      <p:ext uri="{BB962C8B-B14F-4D97-AF65-F5344CB8AC3E}">
        <p14:creationId xmlns:p14="http://schemas.microsoft.com/office/powerpoint/2010/main" val="3082549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a:extLst>
              <a:ext uri="{FF2B5EF4-FFF2-40B4-BE49-F238E27FC236}">
                <a16:creationId xmlns:a16="http://schemas.microsoft.com/office/drawing/2014/main" id="{D2EF887C-BC59-8346-F890-09926FB6B9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50" b="34431"/>
          <a:stretch/>
        </p:blipFill>
        <p:spPr bwMode="auto">
          <a:xfrm>
            <a:off x="623842" y="703385"/>
            <a:ext cx="3517336" cy="3640140"/>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a:extLst>
              <a:ext uri="{FF2B5EF4-FFF2-40B4-BE49-F238E27FC236}">
                <a16:creationId xmlns:a16="http://schemas.microsoft.com/office/drawing/2014/main" id="{ABBAA248-3979-396D-0E5B-D1F7F83E6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849" y="3842238"/>
            <a:ext cx="4221611" cy="28135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3D30E3-9743-8F56-FF3C-FC3A7F4C9B5E}"/>
              </a:ext>
            </a:extLst>
          </p:cNvPr>
          <p:cNvSpPr txBox="1"/>
          <p:nvPr/>
        </p:nvSpPr>
        <p:spPr>
          <a:xfrm>
            <a:off x="4939812" y="1323126"/>
            <a:ext cx="6628346" cy="1200329"/>
          </a:xfrm>
          <a:prstGeom prst="rect">
            <a:avLst/>
          </a:prstGeom>
          <a:noFill/>
        </p:spPr>
        <p:txBody>
          <a:bodyPr wrap="square" rtlCol="0">
            <a:spAutoFit/>
          </a:bodyPr>
          <a:lstStyle/>
          <a:p>
            <a:r>
              <a:rPr lang="en-US" dirty="0"/>
              <a:t>Upon entering Hadhrat ‘Umar was led to the church of the Holy </a:t>
            </a:r>
            <a:r>
              <a:rPr lang="en-US" dirty="0" err="1"/>
              <a:t>Sepulchre</a:t>
            </a:r>
            <a:r>
              <a:rPr lang="en-US" dirty="0"/>
              <a:t>.  The Patriarch asked him to pray there but he denied fearing that he would set a precedent the threatened the continued use of it as a church</a:t>
            </a:r>
          </a:p>
        </p:txBody>
      </p:sp>
    </p:spTree>
    <p:extLst>
      <p:ext uri="{BB962C8B-B14F-4D97-AF65-F5344CB8AC3E}">
        <p14:creationId xmlns:p14="http://schemas.microsoft.com/office/powerpoint/2010/main" val="1480075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BC23CF-DF3E-2A4F-8667-C61348C8805D}"/>
              </a:ext>
            </a:extLst>
          </p:cNvPr>
          <p:cNvSpPr txBox="1"/>
          <p:nvPr/>
        </p:nvSpPr>
        <p:spPr>
          <a:xfrm>
            <a:off x="484870" y="2013439"/>
            <a:ext cx="4456407" cy="2862322"/>
          </a:xfrm>
          <a:prstGeom prst="rect">
            <a:avLst/>
          </a:prstGeom>
          <a:noFill/>
        </p:spPr>
        <p:txBody>
          <a:bodyPr wrap="square" rtlCol="0">
            <a:spAutoFit/>
          </a:bodyPr>
          <a:lstStyle/>
          <a:p>
            <a:r>
              <a:rPr lang="en-US" b="0" i="0" dirty="0">
                <a:solidFill>
                  <a:srgbClr val="444444"/>
                </a:solidFill>
                <a:effectLst/>
                <a:latin typeface="Raleway" pitchFamily="2" charset="0"/>
              </a:rPr>
              <a:t>Abu </a:t>
            </a:r>
            <a:r>
              <a:rPr lang="en-US" b="0" i="0" dirty="0" err="1">
                <a:solidFill>
                  <a:srgbClr val="444444"/>
                </a:solidFill>
                <a:effectLst/>
                <a:latin typeface="Raleway" pitchFamily="2" charset="0"/>
              </a:rPr>
              <a:t>Hurayrah</a:t>
            </a:r>
            <a:r>
              <a:rPr lang="en-US" b="0" i="0" dirty="0">
                <a:solidFill>
                  <a:srgbClr val="444444"/>
                </a:solidFill>
                <a:effectLst/>
                <a:latin typeface="Raleway" pitchFamily="2" charset="0"/>
              </a:rPr>
              <a:t> (</a:t>
            </a:r>
            <a:r>
              <a:rPr lang="en-US" b="0" i="0" dirty="0" err="1">
                <a:solidFill>
                  <a:srgbClr val="444444"/>
                </a:solidFill>
                <a:effectLst/>
                <a:latin typeface="Raleway" pitchFamily="2" charset="0"/>
              </a:rPr>
              <a:t>ra</a:t>
            </a:r>
            <a:r>
              <a:rPr lang="en-US" b="0" i="0" dirty="0">
                <a:solidFill>
                  <a:srgbClr val="444444"/>
                </a:solidFill>
                <a:effectLst/>
                <a:latin typeface="Raleway" pitchFamily="2" charset="0"/>
              </a:rPr>
              <a:t>) relates that the Prophet (saw) said, “A group of my Ummah will not cease to fight at the gates of Damascus and at the gates of Al-Quds (Jerusalem) and its surroundings. The betrayal or desertion of whoever deserts them will not harm them in the least. They will remain victorious, standing for the truth, until the Final Hour rises”. (</a:t>
            </a:r>
            <a:r>
              <a:rPr lang="en-US" b="0" i="0" dirty="0" err="1">
                <a:solidFill>
                  <a:srgbClr val="444444"/>
                </a:solidFill>
                <a:effectLst/>
                <a:latin typeface="Raleway" pitchFamily="2" charset="0"/>
              </a:rPr>
              <a:t>Tabarani</a:t>
            </a:r>
            <a:r>
              <a:rPr lang="en-US" b="0" i="0" dirty="0">
                <a:solidFill>
                  <a:srgbClr val="444444"/>
                </a:solidFill>
                <a:effectLst/>
                <a:latin typeface="Raleway" pitchFamily="2" charset="0"/>
              </a:rPr>
              <a:t>)</a:t>
            </a:r>
            <a:endParaRPr lang="en-US" dirty="0"/>
          </a:p>
        </p:txBody>
      </p:sp>
      <p:pic>
        <p:nvPicPr>
          <p:cNvPr id="2050" name="Picture 2" descr="Israel airstrikes have destroyed seven Gaza mosques since Saturday – Middle  East Monitor">
            <a:extLst>
              <a:ext uri="{FF2B5EF4-FFF2-40B4-BE49-F238E27FC236}">
                <a16:creationId xmlns:a16="http://schemas.microsoft.com/office/drawing/2014/main" id="{32CE68E4-61C3-BCC4-6C64-D04844B2C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7295" y="1688122"/>
            <a:ext cx="5714829" cy="39125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086BAFD-4294-DF1A-B565-6B97B639E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124" y="5600699"/>
            <a:ext cx="1254369" cy="1166986"/>
          </a:xfrm>
          <a:prstGeom prst="rect">
            <a:avLst/>
          </a:prstGeom>
        </p:spPr>
      </p:pic>
    </p:spTree>
    <p:extLst>
      <p:ext uri="{BB962C8B-B14F-4D97-AF65-F5344CB8AC3E}">
        <p14:creationId xmlns:p14="http://schemas.microsoft.com/office/powerpoint/2010/main" val="2130497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FD35D-4F7F-D730-5AED-CAA1435302ED}"/>
              </a:ext>
            </a:extLst>
          </p:cNvPr>
          <p:cNvSpPr>
            <a:spLocks noGrp="1"/>
          </p:cNvSpPr>
          <p:nvPr>
            <p:ph type="title"/>
          </p:nvPr>
        </p:nvSpPr>
        <p:spPr/>
        <p:txBody>
          <a:bodyPr/>
          <a:lstStyle/>
          <a:p>
            <a:r>
              <a:rPr lang="en-US" dirty="0"/>
              <a:t>A Brief History of Palestine/Al-Masjid Al-Aqsa:</a:t>
            </a:r>
          </a:p>
        </p:txBody>
      </p:sp>
      <p:graphicFrame>
        <p:nvGraphicFramePr>
          <p:cNvPr id="4" name="Diagram 3">
            <a:extLst>
              <a:ext uri="{FF2B5EF4-FFF2-40B4-BE49-F238E27FC236}">
                <a16:creationId xmlns:a16="http://schemas.microsoft.com/office/drawing/2014/main" id="{69EA7BA9-3CEC-F9FD-8D6D-33E555A7FCD8}"/>
              </a:ext>
            </a:extLst>
          </p:cNvPr>
          <p:cNvGraphicFramePr/>
          <p:nvPr>
            <p:extLst>
              <p:ext uri="{D42A27DB-BD31-4B8C-83A1-F6EECF244321}">
                <p14:modId xmlns:p14="http://schemas.microsoft.com/office/powerpoint/2010/main" val="436022050"/>
              </p:ext>
            </p:extLst>
          </p:nvPr>
        </p:nvGraphicFramePr>
        <p:xfrm>
          <a:off x="581192" y="2004646"/>
          <a:ext cx="11029616" cy="4283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9042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FD35D-4F7F-D730-5AED-CAA1435302ED}"/>
              </a:ext>
            </a:extLst>
          </p:cNvPr>
          <p:cNvSpPr>
            <a:spLocks noGrp="1"/>
          </p:cNvSpPr>
          <p:nvPr>
            <p:ph type="title"/>
          </p:nvPr>
        </p:nvSpPr>
        <p:spPr/>
        <p:txBody>
          <a:bodyPr/>
          <a:lstStyle/>
          <a:p>
            <a:r>
              <a:rPr lang="en-US" dirty="0"/>
              <a:t>A Brief History of Palestine/Al-Masjid Al-Aqsa:</a:t>
            </a:r>
          </a:p>
        </p:txBody>
      </p:sp>
      <p:graphicFrame>
        <p:nvGraphicFramePr>
          <p:cNvPr id="4" name="Diagram 3">
            <a:extLst>
              <a:ext uri="{FF2B5EF4-FFF2-40B4-BE49-F238E27FC236}">
                <a16:creationId xmlns:a16="http://schemas.microsoft.com/office/drawing/2014/main" id="{69EA7BA9-3CEC-F9FD-8D6D-33E555A7FCD8}"/>
              </a:ext>
            </a:extLst>
          </p:cNvPr>
          <p:cNvGraphicFramePr/>
          <p:nvPr>
            <p:extLst>
              <p:ext uri="{D42A27DB-BD31-4B8C-83A1-F6EECF244321}">
                <p14:modId xmlns:p14="http://schemas.microsoft.com/office/powerpoint/2010/main" val="729862972"/>
              </p:ext>
            </p:extLst>
          </p:nvPr>
        </p:nvGraphicFramePr>
        <p:xfrm>
          <a:off x="581192" y="2004646"/>
          <a:ext cx="11029616" cy="4283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6810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79146B-7C79-F862-4AFC-ECE92EFEDA68}"/>
              </a:ext>
            </a:extLst>
          </p:cNvPr>
          <p:cNvSpPr>
            <a:spLocks noGrp="1"/>
          </p:cNvSpPr>
          <p:nvPr>
            <p:ph idx="4294967295"/>
          </p:nvPr>
        </p:nvSpPr>
        <p:spPr>
          <a:xfrm>
            <a:off x="0" y="2181225"/>
            <a:ext cx="11029950" cy="3678238"/>
          </a:xfrm>
        </p:spPr>
        <p:txBody>
          <a:bodyPr>
            <a:normAutofit/>
          </a:bodyPr>
          <a:lstStyle/>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pic>
        <p:nvPicPr>
          <p:cNvPr id="1026" name="Picture 2">
            <a:extLst>
              <a:ext uri="{FF2B5EF4-FFF2-40B4-BE49-F238E27FC236}">
                <a16:creationId xmlns:a16="http://schemas.microsoft.com/office/drawing/2014/main" id="{7CAB4A76-247F-6DE8-BF95-DB098BE72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050" y="273842"/>
            <a:ext cx="9942513" cy="658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993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D4B57-12DC-C3ED-C347-569F36D40A6C}"/>
              </a:ext>
            </a:extLst>
          </p:cNvPr>
          <p:cNvSpPr>
            <a:spLocks noGrp="1"/>
          </p:cNvSpPr>
          <p:nvPr>
            <p:ph type="title"/>
          </p:nvPr>
        </p:nvSpPr>
        <p:spPr/>
        <p:txBody>
          <a:bodyPr/>
          <a:lstStyle/>
          <a:p>
            <a:r>
              <a:rPr lang="en-US" dirty="0"/>
              <a:t>End of Time Hadith </a:t>
            </a:r>
          </a:p>
        </p:txBody>
      </p:sp>
      <p:sp>
        <p:nvSpPr>
          <p:cNvPr id="5" name="Content Placeholder 4">
            <a:extLst>
              <a:ext uri="{FF2B5EF4-FFF2-40B4-BE49-F238E27FC236}">
                <a16:creationId xmlns:a16="http://schemas.microsoft.com/office/drawing/2014/main" id="{7B55EBD7-C711-BA90-1FB5-D3EA253E2D52}"/>
              </a:ext>
            </a:extLst>
          </p:cNvPr>
          <p:cNvSpPr>
            <a:spLocks noGrp="1"/>
          </p:cNvSpPr>
          <p:nvPr>
            <p:ph idx="1"/>
          </p:nvPr>
        </p:nvSpPr>
        <p:spPr/>
        <p:txBody>
          <a:bodyPr/>
          <a:lstStyle/>
          <a:p>
            <a:r>
              <a:rPr lang="en-US" dirty="0">
                <a:solidFill>
                  <a:srgbClr val="444444"/>
                </a:solidFill>
                <a:latin typeface="Raleway" pitchFamily="2" charset="0"/>
              </a:rPr>
              <a:t>T</a:t>
            </a:r>
            <a:r>
              <a:rPr lang="en-US" b="0" i="0" dirty="0">
                <a:solidFill>
                  <a:srgbClr val="444444"/>
                </a:solidFill>
                <a:effectLst/>
                <a:latin typeface="Raleway" pitchFamily="2" charset="0"/>
              </a:rPr>
              <a:t>he outbreak of the Great War will be at the conquest of Constantinople and the conquest of Constantinople when Al-Dajjal (Anti-Christ) comes forth”. He (the Prophet) struck his thigh with his hand and said, “This is as true as you are here or as you are sitting (meaning </a:t>
            </a:r>
            <a:r>
              <a:rPr lang="en-US" b="0" i="0" dirty="0" err="1">
                <a:solidFill>
                  <a:srgbClr val="444444"/>
                </a:solidFill>
                <a:effectLst/>
                <a:latin typeface="Raleway" pitchFamily="2" charset="0"/>
              </a:rPr>
              <a:t>Muadh</a:t>
            </a:r>
            <a:r>
              <a:rPr lang="en-US" b="0" i="0" dirty="0">
                <a:solidFill>
                  <a:srgbClr val="444444"/>
                </a:solidFill>
                <a:effectLst/>
                <a:latin typeface="Raleway" pitchFamily="2" charset="0"/>
              </a:rPr>
              <a:t> Ibn Jabal). (Abu Dawud)</a:t>
            </a:r>
          </a:p>
          <a:p>
            <a:r>
              <a:rPr lang="en-US" b="0" i="0" dirty="0">
                <a:solidFill>
                  <a:srgbClr val="444444"/>
                </a:solidFill>
                <a:effectLst/>
                <a:latin typeface="Raleway" pitchFamily="2" charset="0"/>
              </a:rPr>
              <a:t>The Messenger of Allah (saw) said regarding Al-Dajjal: “He will stay in the land forty days; he will enter every place on earth except the </a:t>
            </a:r>
            <a:r>
              <a:rPr lang="en-US" b="0" i="0" dirty="0" err="1">
                <a:solidFill>
                  <a:srgbClr val="444444"/>
                </a:solidFill>
                <a:effectLst/>
                <a:latin typeface="Raleway" pitchFamily="2" charset="0"/>
              </a:rPr>
              <a:t>Ka’bah</a:t>
            </a:r>
            <a:r>
              <a:rPr lang="en-US" b="0" i="0" dirty="0">
                <a:solidFill>
                  <a:srgbClr val="444444"/>
                </a:solidFill>
                <a:effectLst/>
                <a:latin typeface="Raleway" pitchFamily="2" charset="0"/>
              </a:rPr>
              <a:t>, the Prophet’s Masjid, Al-Aqsa Sanctuary and Mount Sinai”. (Ahmad)</a:t>
            </a:r>
            <a:endParaRPr lang="en-US" dirty="0"/>
          </a:p>
        </p:txBody>
      </p:sp>
    </p:spTree>
    <p:extLst>
      <p:ext uri="{BB962C8B-B14F-4D97-AF65-F5344CB8AC3E}">
        <p14:creationId xmlns:p14="http://schemas.microsoft.com/office/powerpoint/2010/main" val="2977021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3A9B-A8AA-5FD8-C586-B77BFF169B02}"/>
              </a:ext>
            </a:extLst>
          </p:cNvPr>
          <p:cNvSpPr>
            <a:spLocks noGrp="1"/>
          </p:cNvSpPr>
          <p:nvPr>
            <p:ph type="title"/>
          </p:nvPr>
        </p:nvSpPr>
        <p:spPr/>
        <p:txBody>
          <a:bodyPr/>
          <a:lstStyle/>
          <a:p>
            <a:r>
              <a:rPr lang="en-US" dirty="0"/>
              <a:t>What can we do </a:t>
            </a:r>
          </a:p>
        </p:txBody>
      </p:sp>
      <p:sp>
        <p:nvSpPr>
          <p:cNvPr id="3" name="Content Placeholder 2">
            <a:extLst>
              <a:ext uri="{FF2B5EF4-FFF2-40B4-BE49-F238E27FC236}">
                <a16:creationId xmlns:a16="http://schemas.microsoft.com/office/drawing/2014/main" id="{1B9B2ED3-8287-4999-935C-566F7ECA3B93}"/>
              </a:ext>
            </a:extLst>
          </p:cNvPr>
          <p:cNvSpPr>
            <a:spLocks noGrp="1"/>
          </p:cNvSpPr>
          <p:nvPr>
            <p:ph sz="half" idx="1"/>
          </p:nvPr>
        </p:nvSpPr>
        <p:spPr/>
        <p:txBody>
          <a:bodyPr/>
          <a:lstStyle/>
          <a:p>
            <a:r>
              <a:rPr lang="en-US" dirty="0"/>
              <a:t>Mawlana Ashraf ‘Ali </a:t>
            </a:r>
            <a:r>
              <a:rPr lang="en-US" dirty="0" err="1"/>
              <a:t>Thanwi</a:t>
            </a:r>
            <a:r>
              <a:rPr lang="en-US" dirty="0"/>
              <a:t> </a:t>
            </a:r>
            <a:r>
              <a:rPr lang="ar-SA" dirty="0"/>
              <a:t>ؒ</a:t>
            </a:r>
            <a:r>
              <a:rPr lang="en-US" dirty="0"/>
              <a:t>has mentioned that Allah </a:t>
            </a:r>
            <a:r>
              <a:rPr lang="en-US" dirty="0" err="1"/>
              <a:t>Ta’ala</a:t>
            </a:r>
            <a:r>
              <a:rPr lang="en-US" dirty="0"/>
              <a:t> has kept the duty of protecting Masjid al-Haram upon himself. However, the condition of masjid al-Aqsa is dependent of the condition of the Muslim Ummah. If the Muslim Ummah were to be obedient to Allah, Allah would keep it in their hands. On the contrary, if the Muslim Ummah were to fall in disobedience, the disbelievers would be able to take control of the Holy Land.</a:t>
            </a:r>
          </a:p>
        </p:txBody>
      </p:sp>
      <p:sp>
        <p:nvSpPr>
          <p:cNvPr id="4" name="Content Placeholder 3">
            <a:extLst>
              <a:ext uri="{FF2B5EF4-FFF2-40B4-BE49-F238E27FC236}">
                <a16:creationId xmlns:a16="http://schemas.microsoft.com/office/drawing/2014/main" id="{50D9E482-EF71-22D4-8534-D35910468212}"/>
              </a:ext>
            </a:extLst>
          </p:cNvPr>
          <p:cNvSpPr>
            <a:spLocks noGrp="1"/>
          </p:cNvSpPr>
          <p:nvPr>
            <p:ph sz="half" idx="2"/>
          </p:nvPr>
        </p:nvSpPr>
        <p:spPr/>
        <p:txBody>
          <a:bodyPr/>
          <a:lstStyle/>
          <a:p>
            <a:r>
              <a:rPr lang="en-US" b="0" i="0" dirty="0">
                <a:solidFill>
                  <a:srgbClr val="08081A"/>
                </a:solidFill>
                <a:effectLst/>
                <a:latin typeface="Akzidenz Roman"/>
              </a:rPr>
              <a:t>The Prophet (</a:t>
            </a:r>
            <a:r>
              <a:rPr lang="ar-SA" b="0" i="0" dirty="0">
                <a:solidFill>
                  <a:srgbClr val="08081A"/>
                </a:solidFill>
                <a:effectLst/>
                <a:latin typeface="Akzidenz Roman"/>
              </a:rPr>
              <a:t>ﷺ) </a:t>
            </a:r>
            <a:r>
              <a:rPr lang="en-US" b="0" i="0" dirty="0">
                <a:solidFill>
                  <a:srgbClr val="08081A"/>
                </a:solidFill>
                <a:effectLst/>
                <a:latin typeface="Akzidenz Roman"/>
              </a:rPr>
              <a:t>said: The people will soon summon one another to attack you as people when eating invite others to share their dish. Someone asked: Will that be because of our small numbers at that time? He replied: No, you will be numerous at that time: but you will be foam/rubbish like that carried down by a sea, and Allah will remove the awe of you from the  hearts of your enemy and </a:t>
            </a:r>
            <a:r>
              <a:rPr lang="en-US" b="0" i="0" dirty="0" err="1">
                <a:solidFill>
                  <a:srgbClr val="08081A"/>
                </a:solidFill>
                <a:effectLst/>
                <a:latin typeface="Akzidenz Roman"/>
              </a:rPr>
              <a:t>Wahn</a:t>
            </a:r>
            <a:r>
              <a:rPr lang="en-US" b="0" i="0" dirty="0">
                <a:solidFill>
                  <a:srgbClr val="08081A"/>
                </a:solidFill>
                <a:effectLst/>
                <a:latin typeface="Akzidenz Roman"/>
              </a:rPr>
              <a:t> will be placed in your heart. Someone asked: What is </a:t>
            </a:r>
            <a:r>
              <a:rPr lang="en-US" b="0" i="0" dirty="0" err="1">
                <a:solidFill>
                  <a:srgbClr val="08081A"/>
                </a:solidFill>
                <a:effectLst/>
                <a:latin typeface="Akzidenz Roman"/>
              </a:rPr>
              <a:t>Wahn</a:t>
            </a:r>
            <a:r>
              <a:rPr lang="en-US" b="0" i="0" dirty="0">
                <a:solidFill>
                  <a:srgbClr val="08081A"/>
                </a:solidFill>
                <a:effectLst/>
                <a:latin typeface="Akzidenz Roman"/>
              </a:rPr>
              <a:t>. Messenger of Allah </a:t>
            </a:r>
            <a:r>
              <a:rPr lang="ar-SA" b="0" i="0" dirty="0">
                <a:solidFill>
                  <a:srgbClr val="08081A"/>
                </a:solidFill>
                <a:effectLst/>
                <a:latin typeface="Akzidenz Roman"/>
              </a:rPr>
              <a:t> </a:t>
            </a:r>
            <a:r>
              <a:rPr lang="en-US" b="0" i="0" dirty="0">
                <a:solidFill>
                  <a:srgbClr val="08081A"/>
                </a:solidFill>
                <a:effectLst/>
                <a:latin typeface="Akzidenz Roman"/>
              </a:rPr>
              <a:t>He replied: Love of the world and dislike of death.</a:t>
            </a:r>
            <a:endParaRPr lang="en-US" dirty="0"/>
          </a:p>
        </p:txBody>
      </p:sp>
    </p:spTree>
    <p:extLst>
      <p:ext uri="{BB962C8B-B14F-4D97-AF65-F5344CB8AC3E}">
        <p14:creationId xmlns:p14="http://schemas.microsoft.com/office/powerpoint/2010/main" val="698869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74BE4-AA1C-DB9D-29C6-C64036DCC0A7}"/>
              </a:ext>
            </a:extLst>
          </p:cNvPr>
          <p:cNvSpPr>
            <a:spLocks noGrp="1"/>
          </p:cNvSpPr>
          <p:nvPr>
            <p:ph type="title"/>
          </p:nvPr>
        </p:nvSpPr>
        <p:spPr/>
        <p:txBody>
          <a:bodyPr/>
          <a:lstStyle/>
          <a:p>
            <a:r>
              <a:rPr lang="en-US" dirty="0"/>
              <a:t>Virtues</a:t>
            </a:r>
          </a:p>
        </p:txBody>
      </p:sp>
      <p:sp>
        <p:nvSpPr>
          <p:cNvPr id="3" name="Content Placeholder 2">
            <a:extLst>
              <a:ext uri="{FF2B5EF4-FFF2-40B4-BE49-F238E27FC236}">
                <a16:creationId xmlns:a16="http://schemas.microsoft.com/office/drawing/2014/main" id="{DEFCD59C-5B94-2F6E-863D-44CCFD381E29}"/>
              </a:ext>
            </a:extLst>
          </p:cNvPr>
          <p:cNvSpPr>
            <a:spLocks noGrp="1"/>
          </p:cNvSpPr>
          <p:nvPr>
            <p:ph idx="1"/>
          </p:nvPr>
        </p:nvSpPr>
        <p:spPr>
          <a:xfrm>
            <a:off x="581192" y="2180496"/>
            <a:ext cx="5898739" cy="3678303"/>
          </a:xfrm>
        </p:spPr>
        <p:txBody>
          <a:bodyPr/>
          <a:lstStyle/>
          <a:p>
            <a:r>
              <a:rPr lang="en-US" b="0" i="0" dirty="0">
                <a:solidFill>
                  <a:srgbClr val="444444"/>
                </a:solidFill>
                <a:effectLst/>
                <a:latin typeface="Raleway" panose="020F0502020204030204" pitchFamily="2" charset="0"/>
              </a:rPr>
              <a:t>Anas Ibn Malik (</a:t>
            </a:r>
            <a:r>
              <a:rPr lang="en-US" b="0" i="0" dirty="0" err="1">
                <a:solidFill>
                  <a:srgbClr val="444444"/>
                </a:solidFill>
                <a:effectLst/>
                <a:latin typeface="Raleway" panose="020F0502020204030204" pitchFamily="2" charset="0"/>
              </a:rPr>
              <a:t>ra</a:t>
            </a:r>
            <a:r>
              <a:rPr lang="en-US" b="0" i="0" dirty="0">
                <a:solidFill>
                  <a:srgbClr val="444444"/>
                </a:solidFill>
                <a:effectLst/>
                <a:latin typeface="Raleway" panose="020F0502020204030204" pitchFamily="2" charset="0"/>
              </a:rPr>
              <a:t>) relates that the Prophet (saw) said, ” The prayer of a person in his house is a single prayer; his prayer in the Masjid of his people has the reward of 27 prayers; his prayer in the Masjid in which the Friday prayer is observed has the reward of 500; his prayer in Masjid Al-Aqsa (i.e. Al-Aqsa Sanctuary) has a reward of 5,000 prayers; his prayer in my Masjid (the Prophet’s Masjid in Madinah) has a reward of 50,000 prayers, and the prayer in the Sacred Masjid (</a:t>
            </a:r>
            <a:r>
              <a:rPr lang="en-US" b="0" i="0" dirty="0" err="1">
                <a:solidFill>
                  <a:srgbClr val="444444"/>
                </a:solidFill>
                <a:effectLst/>
                <a:latin typeface="Raleway" panose="020F0502020204030204" pitchFamily="2" charset="0"/>
              </a:rPr>
              <a:t>Ka’bah</a:t>
            </a:r>
            <a:r>
              <a:rPr lang="en-US" b="0" i="0" dirty="0">
                <a:solidFill>
                  <a:srgbClr val="444444"/>
                </a:solidFill>
                <a:effectLst/>
                <a:latin typeface="Raleway" panose="020F0502020204030204" pitchFamily="2" charset="0"/>
              </a:rPr>
              <a:t>) has the reward of 100,000 prayers”. (</a:t>
            </a:r>
            <a:r>
              <a:rPr lang="en-US" b="0" i="0" dirty="0" err="1">
                <a:solidFill>
                  <a:srgbClr val="444444"/>
                </a:solidFill>
                <a:effectLst/>
                <a:latin typeface="Raleway" panose="020F0502020204030204" pitchFamily="2" charset="0"/>
              </a:rPr>
              <a:t>Tirmidhi</a:t>
            </a:r>
            <a:r>
              <a:rPr lang="en-US" b="0" i="0" dirty="0">
                <a:solidFill>
                  <a:srgbClr val="444444"/>
                </a:solidFill>
                <a:effectLst/>
                <a:latin typeface="Raleway" panose="020F0502020204030204" pitchFamily="2" charset="0"/>
              </a:rPr>
              <a:t>, Ibn </a:t>
            </a:r>
            <a:r>
              <a:rPr lang="en-US" b="0" i="0" dirty="0" err="1">
                <a:solidFill>
                  <a:srgbClr val="444444"/>
                </a:solidFill>
                <a:effectLst/>
                <a:latin typeface="Raleway" panose="020F0502020204030204" pitchFamily="2" charset="0"/>
              </a:rPr>
              <a:t>Majah</a:t>
            </a:r>
            <a:r>
              <a:rPr lang="en-US" b="0" i="0" dirty="0">
                <a:solidFill>
                  <a:srgbClr val="444444"/>
                </a:solidFill>
                <a:effectLst/>
                <a:latin typeface="Raleway" panose="020F0502020204030204" pitchFamily="2" charset="0"/>
              </a:rPr>
              <a:t>)</a:t>
            </a:r>
            <a:endParaRPr lang="en-US" dirty="0"/>
          </a:p>
        </p:txBody>
      </p:sp>
      <p:pic>
        <p:nvPicPr>
          <p:cNvPr id="4" name="Picture 2">
            <a:extLst>
              <a:ext uri="{FF2B5EF4-FFF2-40B4-BE49-F238E27FC236}">
                <a16:creationId xmlns:a16="http://schemas.microsoft.com/office/drawing/2014/main" id="{F6F28794-ED1B-C29F-65F3-6DBE24F72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7803" y="1810556"/>
            <a:ext cx="4412198" cy="471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2833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35E69-1296-40D3-4087-2BD90BB56BA7}"/>
              </a:ext>
            </a:extLst>
          </p:cNvPr>
          <p:cNvSpPr>
            <a:spLocks noGrp="1"/>
          </p:cNvSpPr>
          <p:nvPr>
            <p:ph type="title"/>
          </p:nvPr>
        </p:nvSpPr>
        <p:spPr/>
        <p:txBody>
          <a:bodyPr/>
          <a:lstStyle/>
          <a:p>
            <a:r>
              <a:rPr lang="en-US" dirty="0"/>
              <a:t>What to do </a:t>
            </a:r>
          </a:p>
        </p:txBody>
      </p:sp>
      <p:sp>
        <p:nvSpPr>
          <p:cNvPr id="3" name="Content Placeholder 2">
            <a:extLst>
              <a:ext uri="{FF2B5EF4-FFF2-40B4-BE49-F238E27FC236}">
                <a16:creationId xmlns:a16="http://schemas.microsoft.com/office/drawing/2014/main" id="{5ECC7EF0-378F-5E47-77DE-56FBC69B561B}"/>
              </a:ext>
            </a:extLst>
          </p:cNvPr>
          <p:cNvSpPr>
            <a:spLocks noGrp="1"/>
          </p:cNvSpPr>
          <p:nvPr>
            <p:ph idx="1"/>
          </p:nvPr>
        </p:nvSpPr>
        <p:spPr/>
        <p:txBody>
          <a:bodyPr/>
          <a:lstStyle/>
          <a:p>
            <a:r>
              <a:rPr lang="en-US" dirty="0"/>
              <a:t>Spread awareness in whatever capacity we can </a:t>
            </a:r>
          </a:p>
          <a:p>
            <a:r>
              <a:rPr lang="en-US" dirty="0"/>
              <a:t>Salah</a:t>
            </a:r>
          </a:p>
          <a:p>
            <a:r>
              <a:rPr lang="en-US" dirty="0" err="1"/>
              <a:t>Istighfar</a:t>
            </a:r>
            <a:r>
              <a:rPr lang="en-US" dirty="0"/>
              <a:t> and </a:t>
            </a:r>
            <a:r>
              <a:rPr lang="en-US" dirty="0" err="1"/>
              <a:t>Tawbah</a:t>
            </a:r>
            <a:r>
              <a:rPr lang="en-US" dirty="0"/>
              <a:t> </a:t>
            </a:r>
          </a:p>
          <a:p>
            <a:r>
              <a:rPr lang="en-US" dirty="0" err="1"/>
              <a:t>Sadaqah</a:t>
            </a:r>
            <a:r>
              <a:rPr lang="en-US" dirty="0"/>
              <a:t> and Sending donations</a:t>
            </a:r>
          </a:p>
          <a:p>
            <a:r>
              <a:rPr lang="en-US" dirty="0"/>
              <a:t>Duaa </a:t>
            </a:r>
          </a:p>
          <a:p>
            <a:r>
              <a:rPr lang="en-US" dirty="0" err="1"/>
              <a:t>Salawat</a:t>
            </a:r>
            <a:r>
              <a:rPr lang="en-US" dirty="0"/>
              <a:t> upon the Prophet </a:t>
            </a:r>
          </a:p>
          <a:p>
            <a:r>
              <a:rPr lang="en-US" dirty="0"/>
              <a:t>Quran Recitation </a:t>
            </a:r>
          </a:p>
          <a:p>
            <a:r>
              <a:rPr lang="en-US" dirty="0"/>
              <a:t>Quranic </a:t>
            </a:r>
            <a:r>
              <a:rPr lang="en-US" dirty="0" err="1"/>
              <a:t>Duaas</a:t>
            </a:r>
            <a:r>
              <a:rPr lang="en-US" dirty="0"/>
              <a:t> – La </a:t>
            </a:r>
            <a:r>
              <a:rPr lang="en-US" dirty="0" err="1"/>
              <a:t>ilaha</a:t>
            </a:r>
            <a:r>
              <a:rPr lang="en-US" dirty="0"/>
              <a:t> Illa Anta </a:t>
            </a:r>
            <a:r>
              <a:rPr lang="en-US" dirty="0" err="1"/>
              <a:t>Subhanaka</a:t>
            </a:r>
            <a:r>
              <a:rPr lang="en-US" dirty="0"/>
              <a:t>..</a:t>
            </a:r>
          </a:p>
          <a:p>
            <a:endParaRPr lang="en-US" dirty="0"/>
          </a:p>
        </p:txBody>
      </p:sp>
    </p:spTree>
    <p:extLst>
      <p:ext uri="{BB962C8B-B14F-4D97-AF65-F5344CB8AC3E}">
        <p14:creationId xmlns:p14="http://schemas.microsoft.com/office/powerpoint/2010/main" val="1489556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118C8-8ECB-6773-00FE-74B30BDC5529}"/>
              </a:ext>
            </a:extLst>
          </p:cNvPr>
          <p:cNvPicPr>
            <a:picLocks noChangeAspect="1"/>
          </p:cNvPicPr>
          <p:nvPr/>
        </p:nvPicPr>
        <p:blipFill rotWithShape="1">
          <a:blip r:embed="rId2">
            <a:extLst>
              <a:ext uri="{28A0092B-C50C-407E-A947-70E740481C1C}">
                <a14:useLocalDpi xmlns:a14="http://schemas.microsoft.com/office/drawing/2010/main" val="0"/>
              </a:ext>
            </a:extLst>
          </a:blip>
          <a:srcRect t="18975" b="18975"/>
          <a:stretch/>
        </p:blipFill>
        <p:spPr>
          <a:xfrm>
            <a:off x="600807" y="1466786"/>
            <a:ext cx="3169071" cy="4260638"/>
          </a:xfrm>
          <a:prstGeom prst="rect">
            <a:avLst/>
          </a:prstGeom>
        </p:spPr>
      </p:pic>
      <p:pic>
        <p:nvPicPr>
          <p:cNvPr id="7" name="Picture 6">
            <a:extLst>
              <a:ext uri="{FF2B5EF4-FFF2-40B4-BE49-F238E27FC236}">
                <a16:creationId xmlns:a16="http://schemas.microsoft.com/office/drawing/2014/main" id="{5DC8B631-9189-B1CB-DD70-4C0B351BF3EB}"/>
              </a:ext>
            </a:extLst>
          </p:cNvPr>
          <p:cNvPicPr>
            <a:picLocks noChangeAspect="1"/>
          </p:cNvPicPr>
          <p:nvPr/>
        </p:nvPicPr>
        <p:blipFill rotWithShape="1">
          <a:blip r:embed="rId3">
            <a:extLst>
              <a:ext uri="{28A0092B-C50C-407E-A947-70E740481C1C}">
                <a14:useLocalDpi xmlns:a14="http://schemas.microsoft.com/office/drawing/2010/main" val="0"/>
              </a:ext>
            </a:extLst>
          </a:blip>
          <a:srcRect t="18333" b="24359"/>
          <a:stretch/>
        </p:blipFill>
        <p:spPr>
          <a:xfrm>
            <a:off x="4135769" y="1466786"/>
            <a:ext cx="3516924" cy="4237600"/>
          </a:xfrm>
          <a:prstGeom prst="rect">
            <a:avLst/>
          </a:prstGeom>
        </p:spPr>
      </p:pic>
      <p:pic>
        <p:nvPicPr>
          <p:cNvPr id="9" name="Picture 8">
            <a:extLst>
              <a:ext uri="{FF2B5EF4-FFF2-40B4-BE49-F238E27FC236}">
                <a16:creationId xmlns:a16="http://schemas.microsoft.com/office/drawing/2014/main" id="{4ABBA256-CF46-CB2F-C47C-91338ECA0D8C}"/>
              </a:ext>
            </a:extLst>
          </p:cNvPr>
          <p:cNvPicPr>
            <a:picLocks noChangeAspect="1"/>
          </p:cNvPicPr>
          <p:nvPr/>
        </p:nvPicPr>
        <p:blipFill rotWithShape="1">
          <a:blip r:embed="rId4">
            <a:extLst>
              <a:ext uri="{28A0092B-C50C-407E-A947-70E740481C1C}">
                <a14:useLocalDpi xmlns:a14="http://schemas.microsoft.com/office/drawing/2010/main" val="0"/>
              </a:ext>
            </a:extLst>
          </a:blip>
          <a:srcRect t="16659" b="22187"/>
          <a:stretch/>
        </p:blipFill>
        <p:spPr>
          <a:xfrm>
            <a:off x="8080131" y="1466786"/>
            <a:ext cx="3349869" cy="4260638"/>
          </a:xfrm>
          <a:prstGeom prst="rect">
            <a:avLst/>
          </a:prstGeom>
        </p:spPr>
      </p:pic>
      <p:pic>
        <p:nvPicPr>
          <p:cNvPr id="2" name="Picture 1">
            <a:extLst>
              <a:ext uri="{FF2B5EF4-FFF2-40B4-BE49-F238E27FC236}">
                <a16:creationId xmlns:a16="http://schemas.microsoft.com/office/drawing/2014/main" id="{AF77A247-B926-DF17-949D-07A7A6DE88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0778" y="5917223"/>
            <a:ext cx="1011221" cy="940777"/>
          </a:xfrm>
          <a:prstGeom prst="rect">
            <a:avLst/>
          </a:prstGeom>
        </p:spPr>
      </p:pic>
    </p:spTree>
    <p:extLst>
      <p:ext uri="{BB962C8B-B14F-4D97-AF65-F5344CB8AC3E}">
        <p14:creationId xmlns:p14="http://schemas.microsoft.com/office/powerpoint/2010/main" val="604398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BE12C69-3113-9769-9E35-4D8B00F7FCFB}"/>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34840" y="342901"/>
            <a:ext cx="11522320" cy="6348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210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6E4CCE-53DC-61ED-0A44-10F01FC1C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5415" y="5487121"/>
            <a:ext cx="1337446" cy="1337446"/>
          </a:xfrm>
          <a:prstGeom prst="rect">
            <a:avLst/>
          </a:prstGeom>
        </p:spPr>
      </p:pic>
      <p:pic>
        <p:nvPicPr>
          <p:cNvPr id="5124" name="Picture 4">
            <a:extLst>
              <a:ext uri="{FF2B5EF4-FFF2-40B4-BE49-F238E27FC236}">
                <a16:creationId xmlns:a16="http://schemas.microsoft.com/office/drawing/2014/main" id="{2BAB6EE5-3BC3-89A3-378B-93E91582E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894" y="1042512"/>
            <a:ext cx="3845922" cy="4904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539082-D786-1DE2-61F1-4B6C8FE89E2E}"/>
              </a:ext>
            </a:extLst>
          </p:cNvPr>
          <p:cNvSpPr txBox="1"/>
          <p:nvPr/>
        </p:nvSpPr>
        <p:spPr>
          <a:xfrm>
            <a:off x="7440079" y="1521070"/>
            <a:ext cx="2961221" cy="4524315"/>
          </a:xfrm>
          <a:prstGeom prst="rect">
            <a:avLst/>
          </a:prstGeom>
          <a:noFill/>
        </p:spPr>
        <p:txBody>
          <a:bodyPr wrap="square" rtlCol="0">
            <a:spAutoFit/>
          </a:bodyPr>
          <a:lstStyle/>
          <a:p>
            <a:r>
              <a:rPr lang="en-US" dirty="0">
                <a:latin typeface="Raleway" pitchFamily="2" charset="0"/>
              </a:rPr>
              <a:t>The interior of Masjid Al </a:t>
            </a:r>
            <a:r>
              <a:rPr lang="en-US" dirty="0" err="1">
                <a:latin typeface="Raleway" pitchFamily="2" charset="0"/>
              </a:rPr>
              <a:t>Qibly</a:t>
            </a:r>
            <a:r>
              <a:rPr lang="en-US" dirty="0">
                <a:latin typeface="Raleway" pitchFamily="2" charset="0"/>
              </a:rPr>
              <a:t> within the Al Aqsa Compound.</a:t>
            </a:r>
          </a:p>
          <a:p>
            <a:endParaRPr lang="en-US" dirty="0"/>
          </a:p>
          <a:p>
            <a:r>
              <a:rPr lang="en-US" b="0" i="0" dirty="0">
                <a:solidFill>
                  <a:srgbClr val="444444"/>
                </a:solidFill>
                <a:effectLst/>
                <a:latin typeface="Raleway" pitchFamily="2" charset="0"/>
              </a:rPr>
              <a:t> The Messenger of Allah (saw) said regarding the inhabitants of the blessed land, “They and their wives, children are in ribat (guardians, literally a fort) in the cause of Allah”. (</a:t>
            </a:r>
            <a:r>
              <a:rPr lang="en-US" b="0" i="0" dirty="0" err="1">
                <a:solidFill>
                  <a:srgbClr val="444444"/>
                </a:solidFill>
                <a:effectLst/>
                <a:latin typeface="Raleway" pitchFamily="2" charset="0"/>
              </a:rPr>
              <a:t>Tabarani</a:t>
            </a:r>
            <a:r>
              <a:rPr lang="en-US" b="0" i="0" dirty="0">
                <a:solidFill>
                  <a:srgbClr val="444444"/>
                </a:solidFill>
                <a:effectLst/>
                <a:latin typeface="Raleway" pitchFamily="2" charset="0"/>
              </a:rPr>
              <a:t>)</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07259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6AB3-A039-8C8F-71EB-CAD967826BCB}"/>
              </a:ext>
            </a:extLst>
          </p:cNvPr>
          <p:cNvSpPr>
            <a:spLocks noGrp="1"/>
          </p:cNvSpPr>
          <p:nvPr>
            <p:ph type="ctrTitle"/>
          </p:nvPr>
        </p:nvSpPr>
        <p:spPr/>
        <p:txBody>
          <a:bodyPr/>
          <a:lstStyle/>
          <a:p>
            <a:r>
              <a:rPr lang="en-US" dirty="0"/>
              <a:t>Prophet Muhammad SAW</a:t>
            </a:r>
          </a:p>
        </p:txBody>
      </p:sp>
      <p:sp>
        <p:nvSpPr>
          <p:cNvPr id="3" name="Subtitle 2">
            <a:extLst>
              <a:ext uri="{FF2B5EF4-FFF2-40B4-BE49-F238E27FC236}">
                <a16:creationId xmlns:a16="http://schemas.microsoft.com/office/drawing/2014/main" id="{72F13431-ECDA-D914-DDAA-8359DCEEAB8E}"/>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19C4B41E-480F-62D5-F83E-3A3EBA8BE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5407" y="5424369"/>
            <a:ext cx="1101237" cy="1024522"/>
          </a:xfrm>
          <a:prstGeom prst="rect">
            <a:avLst/>
          </a:prstGeom>
        </p:spPr>
      </p:pic>
    </p:spTree>
    <p:extLst>
      <p:ext uri="{BB962C8B-B14F-4D97-AF65-F5344CB8AC3E}">
        <p14:creationId xmlns:p14="http://schemas.microsoft.com/office/powerpoint/2010/main" val="535922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D5475EF-611A-D5BC-6672-D0968D6D5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830" y="448408"/>
            <a:ext cx="5719047" cy="61809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882E33-D67C-96B6-73F3-89384657E8E2}"/>
              </a:ext>
            </a:extLst>
          </p:cNvPr>
          <p:cNvSpPr txBox="1"/>
          <p:nvPr/>
        </p:nvSpPr>
        <p:spPr>
          <a:xfrm>
            <a:off x="7411917" y="2828835"/>
            <a:ext cx="3481064" cy="1200329"/>
          </a:xfrm>
          <a:prstGeom prst="rect">
            <a:avLst/>
          </a:prstGeom>
          <a:noFill/>
        </p:spPr>
        <p:txBody>
          <a:bodyPr wrap="square" rtlCol="0">
            <a:spAutoFit/>
          </a:bodyPr>
          <a:lstStyle/>
          <a:p>
            <a:r>
              <a:rPr lang="en-US" b="0" i="0" dirty="0">
                <a:solidFill>
                  <a:srgbClr val="444444"/>
                </a:solidFill>
                <a:effectLst/>
                <a:latin typeface="Raleway" pitchFamily="2" charset="0"/>
              </a:rPr>
              <a:t> </a:t>
            </a:r>
            <a:r>
              <a:rPr lang="en-US" dirty="0">
                <a:solidFill>
                  <a:srgbClr val="444444"/>
                </a:solidFill>
                <a:latin typeface="Raleway" pitchFamily="2" charset="0"/>
              </a:rPr>
              <a:t>T</a:t>
            </a:r>
            <a:r>
              <a:rPr lang="en-US" b="0" i="0" dirty="0">
                <a:solidFill>
                  <a:srgbClr val="444444"/>
                </a:solidFill>
                <a:effectLst/>
                <a:latin typeface="Raleway" pitchFamily="2" charset="0"/>
              </a:rPr>
              <a:t>he only place on earth where all the Messengers of Allah prayed at the same time led by the Mohammed (saw)</a:t>
            </a:r>
            <a:endParaRPr lang="en-US" dirty="0"/>
          </a:p>
        </p:txBody>
      </p:sp>
      <p:pic>
        <p:nvPicPr>
          <p:cNvPr id="3" name="Picture 2">
            <a:extLst>
              <a:ext uri="{FF2B5EF4-FFF2-40B4-BE49-F238E27FC236}">
                <a16:creationId xmlns:a16="http://schemas.microsoft.com/office/drawing/2014/main" id="{9041B436-8082-83D2-2C76-D01656958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5342" y="5288839"/>
            <a:ext cx="1686658" cy="1569161"/>
          </a:xfrm>
          <a:prstGeom prst="rect">
            <a:avLst/>
          </a:prstGeom>
        </p:spPr>
      </p:pic>
    </p:spTree>
    <p:extLst>
      <p:ext uri="{BB962C8B-B14F-4D97-AF65-F5344CB8AC3E}">
        <p14:creationId xmlns:p14="http://schemas.microsoft.com/office/powerpoint/2010/main" val="852742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C104-214D-5D1B-F753-A56CABEB406F}"/>
              </a:ext>
            </a:extLst>
          </p:cNvPr>
          <p:cNvSpPr>
            <a:spLocks noGrp="1"/>
          </p:cNvSpPr>
          <p:nvPr>
            <p:ph type="title" idx="4294967295"/>
          </p:nvPr>
        </p:nvSpPr>
        <p:spPr>
          <a:xfrm>
            <a:off x="0" y="701675"/>
            <a:ext cx="11029950" cy="1014413"/>
          </a:xfrm>
        </p:spPr>
        <p:txBody>
          <a:bodyPr>
            <a:normAutofit/>
          </a:bodyPr>
          <a:lstStyle/>
          <a:p>
            <a:r>
              <a:rPr lang="en-US" dirty="0"/>
              <a:t>Costs:</a:t>
            </a:r>
          </a:p>
        </p:txBody>
      </p:sp>
      <p:pic>
        <p:nvPicPr>
          <p:cNvPr id="8196" name="Picture 4">
            <a:extLst>
              <a:ext uri="{FF2B5EF4-FFF2-40B4-BE49-F238E27FC236}">
                <a16:creationId xmlns:a16="http://schemas.microsoft.com/office/drawing/2014/main" id="{AF4EB3E8-F96B-1070-AC7F-9ECFE1D30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178" y="597023"/>
            <a:ext cx="5471946" cy="466172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37F2A2C5-29D5-7F32-79BF-7E65BB259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442" y="506612"/>
            <a:ext cx="2850227" cy="466172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9B12C60F-2CF1-F033-232A-60DDFEC51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784" y="597024"/>
            <a:ext cx="3340227" cy="46617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ED06BA-7D75-17DE-1817-4C2D1C2A039B}"/>
              </a:ext>
            </a:extLst>
          </p:cNvPr>
          <p:cNvSpPr txBox="1"/>
          <p:nvPr/>
        </p:nvSpPr>
        <p:spPr>
          <a:xfrm>
            <a:off x="659596" y="5363394"/>
            <a:ext cx="10875911" cy="1200329"/>
          </a:xfrm>
          <a:prstGeom prst="rect">
            <a:avLst/>
          </a:prstGeom>
          <a:noFill/>
        </p:spPr>
        <p:txBody>
          <a:bodyPr wrap="square" rtlCol="0">
            <a:spAutoFit/>
          </a:bodyPr>
          <a:lstStyle/>
          <a:p>
            <a:r>
              <a:rPr lang="en-US" b="0" i="0" dirty="0">
                <a:solidFill>
                  <a:srgbClr val="444444"/>
                </a:solidFill>
                <a:effectLst/>
                <a:latin typeface="Raleway" pitchFamily="2" charset="0"/>
              </a:rPr>
              <a:t>Anas (</a:t>
            </a:r>
            <a:r>
              <a:rPr lang="en-US" b="0" i="0" dirty="0" err="1">
                <a:solidFill>
                  <a:srgbClr val="444444"/>
                </a:solidFill>
                <a:effectLst/>
                <a:latin typeface="Raleway" pitchFamily="2" charset="0"/>
              </a:rPr>
              <a:t>ra</a:t>
            </a:r>
            <a:r>
              <a:rPr lang="en-US" b="0" i="0" dirty="0">
                <a:solidFill>
                  <a:srgbClr val="444444"/>
                </a:solidFill>
                <a:effectLst/>
                <a:latin typeface="Raleway" pitchFamily="2" charset="0"/>
              </a:rPr>
              <a:t>) relates that the Prophet (saw) said, “I was brought the Buraq, a tall white beast, bigger than a donkey, smaller than a mule. It could place his hooves at the farthest boundary of his gaze. I mounted it until I arrived at Bayt Al-</a:t>
            </a:r>
            <a:r>
              <a:rPr lang="en-US" b="0" i="0" dirty="0" err="1">
                <a:solidFill>
                  <a:srgbClr val="444444"/>
                </a:solidFill>
                <a:effectLst/>
                <a:latin typeface="Raleway" pitchFamily="2" charset="0"/>
              </a:rPr>
              <a:t>Maqdis</a:t>
            </a:r>
            <a:r>
              <a:rPr lang="en-US" b="0" i="0" dirty="0">
                <a:solidFill>
                  <a:srgbClr val="444444"/>
                </a:solidFill>
                <a:effectLst/>
                <a:latin typeface="Raleway" pitchFamily="2" charset="0"/>
              </a:rPr>
              <a:t>. I tied it at the ring where the Prophets tied it before (i.e. Buraq Wall or the Western Wall). I entered Masjid Al-Aqsa Sanctuary and prayed 2 </a:t>
            </a:r>
            <a:r>
              <a:rPr lang="en-US" b="0" i="0" dirty="0" err="1">
                <a:solidFill>
                  <a:srgbClr val="444444"/>
                </a:solidFill>
                <a:effectLst/>
                <a:latin typeface="Raleway" pitchFamily="2" charset="0"/>
              </a:rPr>
              <a:t>rak’ah</a:t>
            </a:r>
            <a:r>
              <a:rPr lang="en-US" b="0" i="0" dirty="0">
                <a:solidFill>
                  <a:srgbClr val="444444"/>
                </a:solidFill>
                <a:effectLst/>
                <a:latin typeface="Raleway" pitchFamily="2" charset="0"/>
              </a:rPr>
              <a:t> there…</a:t>
            </a:r>
            <a:endParaRPr lang="en-US" dirty="0"/>
          </a:p>
        </p:txBody>
      </p:sp>
    </p:spTree>
    <p:extLst>
      <p:ext uri="{BB962C8B-B14F-4D97-AF65-F5344CB8AC3E}">
        <p14:creationId xmlns:p14="http://schemas.microsoft.com/office/powerpoint/2010/main" val="2454126257"/>
      </p:ext>
    </p:extLst>
  </p:cSld>
  <p:clrMapOvr>
    <a:masterClrMapping/>
  </p:clrMapOvr>
</p:sld>
</file>

<file path=ppt/theme/theme1.xml><?xml version="1.0" encoding="utf-8"?>
<a:theme xmlns:a="http://schemas.openxmlformats.org/drawingml/2006/main" name="Dividend">
  <a:themeElements>
    <a:clrScheme name="Custom 4">
      <a:dk1>
        <a:sysClr val="windowText" lastClr="000000"/>
      </a:dk1>
      <a:lt1>
        <a:sysClr val="window" lastClr="FFFFFF"/>
      </a:lt1>
      <a:dk2>
        <a:srgbClr val="444D26"/>
      </a:dk2>
      <a:lt2>
        <a:srgbClr val="FEFAC9"/>
      </a:lt2>
      <a:accent1>
        <a:srgbClr val="D4AF37"/>
      </a:accent1>
      <a:accent2>
        <a:srgbClr val="98A981"/>
      </a:accent2>
      <a:accent3>
        <a:srgbClr val="E7BC29"/>
      </a:accent3>
      <a:accent4>
        <a:srgbClr val="7C9263"/>
      </a:accent4>
      <a:accent5>
        <a:srgbClr val="C9D2BD"/>
      </a:accent5>
      <a:accent6>
        <a:srgbClr val="E7BC29"/>
      </a:accent6>
      <a:hlink>
        <a:srgbClr val="F5E4A9"/>
      </a:hlink>
      <a:folHlink>
        <a:srgbClr val="53614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TM03457464[[fn=Dividend]]</Template>
  <TotalTime>2484</TotalTime>
  <Words>1419</Words>
  <Application>Microsoft Office PowerPoint</Application>
  <PresentationFormat>Widescreen</PresentationFormat>
  <Paragraphs>79</Paragraphs>
  <Slides>41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Akzidenz Roman</vt:lpstr>
      <vt:lpstr>Arial</vt:lpstr>
      <vt:lpstr>Gill Sans MT</vt:lpstr>
      <vt:lpstr>Raleway</vt:lpstr>
      <vt:lpstr>Wingdings</vt:lpstr>
      <vt:lpstr>Wingdings 2</vt:lpstr>
      <vt:lpstr>Dividend</vt:lpstr>
      <vt:lpstr>Masjid Al Aqsa – The blessed Sanctuary </vt:lpstr>
      <vt:lpstr>Virtues</vt:lpstr>
      <vt:lpstr>Virtues</vt:lpstr>
      <vt:lpstr>Virtues</vt:lpstr>
      <vt:lpstr>PowerPoint Presentation</vt:lpstr>
      <vt:lpstr>PowerPoint Presentation</vt:lpstr>
      <vt:lpstr>Prophet Muhammad SAW</vt:lpstr>
      <vt:lpstr>PowerPoint Presentation</vt:lpstr>
      <vt:lpstr>Costs:</vt:lpstr>
      <vt:lpstr>PowerPoint Presentation</vt:lpstr>
      <vt:lpstr>PowerPoint Presentation</vt:lpstr>
      <vt:lpstr>Prophet ISA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Dawood and Sulaiman AS </vt:lpstr>
      <vt:lpstr>PowerPoint Presentation</vt:lpstr>
      <vt:lpstr>Ibrahim AS and His Progeny </vt:lpstr>
      <vt:lpstr>PowerPoint Presentation</vt:lpstr>
      <vt:lpstr>PowerPoint Presentation</vt:lpstr>
      <vt:lpstr>PowerPoint Presentation</vt:lpstr>
      <vt:lpstr>Yunus AS </vt:lpstr>
      <vt:lpstr>PowerPoint Presentation</vt:lpstr>
      <vt:lpstr>Musa AS </vt:lpstr>
      <vt:lpstr>PowerPoint Presentation</vt:lpstr>
      <vt:lpstr>Islamic Conquest under Umar RA</vt:lpstr>
      <vt:lpstr>PowerPoint Presentation</vt:lpstr>
      <vt:lpstr>PowerPoint Presentation</vt:lpstr>
      <vt:lpstr>PowerPoint Presentation</vt:lpstr>
      <vt:lpstr>A Brief History of Palestine/Al-Masjid Al-Aqsa:</vt:lpstr>
      <vt:lpstr>A Brief History of Palestine/Al-Masjid Al-Aqsa:</vt:lpstr>
      <vt:lpstr>PowerPoint Presentation</vt:lpstr>
      <vt:lpstr>End of Time Hadith </vt:lpstr>
      <vt:lpstr>What can we do </vt:lpstr>
      <vt:lpstr>What to do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Fiqh of janazah and burial</dc:title>
  <dc:creator>Hamza Palya</dc:creator>
  <cp:lastModifiedBy>Hamza Palya</cp:lastModifiedBy>
  <cp:revision>7</cp:revision>
  <dcterms:created xsi:type="dcterms:W3CDTF">2022-11-18T05:01:49Z</dcterms:created>
  <dcterms:modified xsi:type="dcterms:W3CDTF">2023-10-13T20:02:26Z</dcterms:modified>
</cp:coreProperties>
</file>